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3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3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35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316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14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256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1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52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57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3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0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6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08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2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65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3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D84E4-5109-43C1-89EC-4902C3D79BF8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446F-667F-4E34-84CD-6DD24F363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581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98617"/>
            <a:ext cx="9144000" cy="1789612"/>
          </a:xfrm>
        </p:spPr>
        <p:txBody>
          <a:bodyPr>
            <a:normAutofit/>
          </a:bodyPr>
          <a:lstStyle/>
          <a:p>
            <a:r>
              <a:rPr lang="ru-RU" dirty="0" err="1" smtClean="0"/>
              <a:t>Фармакогенетика</a:t>
            </a:r>
            <a:r>
              <a:rPr lang="ru-RU" dirty="0" smtClean="0"/>
              <a:t> даму </a:t>
            </a:r>
            <a:r>
              <a:rPr lang="ru-RU" dirty="0" err="1" smtClean="0"/>
              <a:t>тарихы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379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463"/>
            <a:ext cx="10515600" cy="52495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1990 </a:t>
            </a:r>
            <a:r>
              <a:rPr lang="ru-RU" dirty="0" err="1" smtClean="0"/>
              <a:t>жылдардың</a:t>
            </a:r>
            <a:r>
              <a:rPr lang="ru-RU" dirty="0" smtClean="0"/>
              <a:t> </a:t>
            </a:r>
            <a:r>
              <a:rPr lang="ru-RU" dirty="0" err="1" smtClean="0"/>
              <a:t>аяғынан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ММА </a:t>
            </a:r>
            <a:r>
              <a:rPr lang="ru-RU" dirty="0" err="1" smtClean="0"/>
              <a:t>клиникалық</a:t>
            </a:r>
            <a:r>
              <a:rPr lang="ru-RU" dirty="0" smtClean="0"/>
              <a:t> фармакология </a:t>
            </a:r>
            <a:r>
              <a:rPr lang="ru-RU" dirty="0" err="1" smtClean="0"/>
              <a:t>кафедрасында</a:t>
            </a:r>
            <a:r>
              <a:rPr lang="ru-RU" dirty="0" smtClean="0"/>
              <a:t>. И.М. Сеченов </a:t>
            </a:r>
            <a:r>
              <a:rPr lang="ru-RU" dirty="0" err="1" smtClean="0"/>
              <a:t>және</a:t>
            </a:r>
            <a:r>
              <a:rPr lang="ru-RU" dirty="0" smtClean="0"/>
              <a:t> В. Г. </a:t>
            </a:r>
            <a:r>
              <a:rPr lang="ru-RU" dirty="0" err="1" smtClean="0"/>
              <a:t>Кукес</a:t>
            </a:r>
            <a:r>
              <a:rPr lang="ru-RU" dirty="0" smtClean="0"/>
              <a:t> </a:t>
            </a:r>
            <a:r>
              <a:rPr lang="ru-RU" dirty="0" err="1" smtClean="0"/>
              <a:t>басқаратын</a:t>
            </a:r>
            <a:r>
              <a:rPr lang="ru-RU" dirty="0" smtClean="0"/>
              <a:t> </a:t>
            </a:r>
            <a:r>
              <a:rPr lang="ru-RU" b="1" dirty="0" err="1" smtClean="0"/>
              <a:t>росздравнадзор</a:t>
            </a:r>
            <a:r>
              <a:rPr lang="ru-RU" b="1" dirty="0" smtClean="0"/>
              <a:t> </a:t>
            </a:r>
            <a:r>
              <a:rPr lang="en-US" dirty="0" smtClean="0"/>
              <a:t>ESMP NC </a:t>
            </a:r>
            <a:r>
              <a:rPr lang="ru-RU" dirty="0" err="1" smtClean="0"/>
              <a:t>клиникалық</a:t>
            </a:r>
            <a:r>
              <a:rPr lang="ru-RU" dirty="0" smtClean="0"/>
              <a:t> фармакология институты </a:t>
            </a:r>
            <a:r>
              <a:rPr lang="ru-RU" dirty="0" err="1" smtClean="0"/>
              <a:t>биотрансформация</a:t>
            </a:r>
            <a:r>
              <a:rPr lang="ru-RU" dirty="0" smtClean="0"/>
              <a:t> </a:t>
            </a:r>
            <a:r>
              <a:rPr lang="ru-RU" dirty="0" err="1" smtClean="0"/>
              <a:t>жүйесіне</a:t>
            </a:r>
            <a:r>
              <a:rPr lang="ru-RU" dirty="0" smtClean="0"/>
              <a:t> (</a:t>
            </a:r>
            <a:r>
              <a:rPr lang="en-US" dirty="0" smtClean="0"/>
              <a:t>CYP2C9, CYP2D6, CYP3A4)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дәрі-дәрмектердің</a:t>
            </a:r>
            <a:r>
              <a:rPr lang="ru-RU" dirty="0" smtClean="0"/>
              <a:t> </a:t>
            </a:r>
            <a:r>
              <a:rPr lang="ru-RU" dirty="0" err="1" smtClean="0"/>
              <a:t>тасымалдаушыларына</a:t>
            </a:r>
            <a:r>
              <a:rPr lang="ru-RU" dirty="0" smtClean="0"/>
              <a:t> (гликопротеин-Р)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фармакогенетикалық</a:t>
            </a:r>
            <a:r>
              <a:rPr lang="ru-RU" dirty="0" smtClean="0"/>
              <a:t> </a:t>
            </a:r>
            <a:r>
              <a:rPr lang="ru-RU" dirty="0" err="1" smtClean="0"/>
              <a:t>зерттеулер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жүргізілуде</a:t>
            </a:r>
            <a:r>
              <a:rPr lang="ru-RU" dirty="0" smtClean="0"/>
              <a:t>,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мақсаты</a:t>
            </a:r>
            <a:r>
              <a:rPr lang="ru-RU" dirty="0" smtClean="0"/>
              <a:t> </a:t>
            </a:r>
            <a:r>
              <a:rPr lang="ru-RU" dirty="0" err="1" smtClean="0"/>
              <a:t>есірткіні</a:t>
            </a:r>
            <a:r>
              <a:rPr lang="ru-RU" dirty="0" smtClean="0"/>
              <a:t> </a:t>
            </a:r>
            <a:r>
              <a:rPr lang="ru-RU" dirty="0" err="1" smtClean="0"/>
              <a:t>таңдау</a:t>
            </a:r>
            <a:r>
              <a:rPr lang="ru-RU" dirty="0" smtClean="0"/>
              <a:t> </a:t>
            </a:r>
            <a:r>
              <a:rPr lang="ru-RU" dirty="0" err="1" smtClean="0"/>
              <a:t>алгоритмдерін</a:t>
            </a:r>
            <a:r>
              <a:rPr lang="ru-RU" dirty="0" smtClean="0"/>
              <a:t> (</a:t>
            </a:r>
            <a:r>
              <a:rPr lang="ru-RU" dirty="0" err="1" smtClean="0"/>
              <a:t>жанама</a:t>
            </a:r>
            <a:r>
              <a:rPr lang="ru-RU" dirty="0" smtClean="0"/>
              <a:t> </a:t>
            </a:r>
            <a:r>
              <a:rPr lang="ru-RU" dirty="0" err="1" smtClean="0"/>
              <a:t>антикоагулянттар</a:t>
            </a:r>
            <a:r>
              <a:rPr lang="ru-RU" dirty="0" smtClean="0"/>
              <a:t>, </a:t>
            </a:r>
            <a:r>
              <a:rPr lang="ru-RU" dirty="0" err="1" smtClean="0"/>
              <a:t>жүрек</a:t>
            </a:r>
            <a:r>
              <a:rPr lang="ru-RU" dirty="0" smtClean="0"/>
              <a:t> </a:t>
            </a:r>
            <a:r>
              <a:rPr lang="ru-RU" dirty="0" err="1" smtClean="0"/>
              <a:t>гликозидтері</a:t>
            </a:r>
            <a:r>
              <a:rPr lang="ru-RU" dirty="0" smtClean="0"/>
              <a:t>, </a:t>
            </a:r>
            <a:r>
              <a:rPr lang="el-GR" dirty="0" smtClean="0"/>
              <a:t>β-</a:t>
            </a:r>
            <a:r>
              <a:rPr lang="ru-RU" dirty="0" err="1" smtClean="0"/>
              <a:t>адреноблокаторлар</a:t>
            </a:r>
            <a:r>
              <a:rPr lang="ru-RU" dirty="0" smtClean="0"/>
              <a:t>, </a:t>
            </a:r>
            <a:r>
              <a:rPr lang="ru-RU" dirty="0" err="1" smtClean="0"/>
              <a:t>статиндер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т. б.)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дозалау</a:t>
            </a:r>
            <a:r>
              <a:rPr lang="ru-RU" dirty="0" smtClean="0"/>
              <a:t> </a:t>
            </a:r>
            <a:r>
              <a:rPr lang="ru-RU" dirty="0" err="1" smtClean="0"/>
              <a:t>режимдерін</a:t>
            </a:r>
            <a:r>
              <a:rPr lang="ru-RU" dirty="0" smtClean="0"/>
              <a:t> </a:t>
            </a:r>
            <a:r>
              <a:rPr lang="ru-RU" dirty="0" err="1" smtClean="0"/>
              <a:t>әзірлеу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пациенттердің</a:t>
            </a:r>
            <a:r>
              <a:rPr lang="ru-RU" dirty="0" smtClean="0"/>
              <a:t> </a:t>
            </a:r>
            <a:r>
              <a:rPr lang="ru-RU" dirty="0" err="1" smtClean="0"/>
              <a:t>генетикалық</a:t>
            </a:r>
            <a:r>
              <a:rPr lang="ru-RU" dirty="0" smtClean="0"/>
              <a:t> </a:t>
            </a:r>
            <a:r>
              <a:rPr lang="ru-RU" dirty="0" err="1" smtClean="0"/>
              <a:t>ерекшеліктеріне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</a:t>
            </a:r>
            <a:r>
              <a:rPr lang="ru-RU" dirty="0" smtClean="0"/>
              <a:t>, </a:t>
            </a:r>
            <a:r>
              <a:rPr lang="ru-RU" dirty="0" err="1" smtClean="0"/>
              <a:t>Ресей</a:t>
            </a:r>
            <a:r>
              <a:rPr lang="ru-RU" dirty="0" smtClean="0"/>
              <a:t> мен ТМД </a:t>
            </a:r>
            <a:r>
              <a:rPr lang="ru-RU" dirty="0" err="1" smtClean="0"/>
              <a:t>елдерінің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этникалық</a:t>
            </a:r>
            <a:r>
              <a:rPr lang="ru-RU" dirty="0" smtClean="0"/>
              <a:t> </a:t>
            </a:r>
            <a:r>
              <a:rPr lang="ru-RU" dirty="0" err="1" smtClean="0"/>
              <a:t>топтарының</a:t>
            </a:r>
            <a:r>
              <a:rPr lang="ru-RU" dirty="0" smtClean="0"/>
              <a:t> </a:t>
            </a:r>
            <a:r>
              <a:rPr lang="ru-RU" dirty="0" err="1" smtClean="0"/>
              <a:t>өкілдері</a:t>
            </a:r>
            <a:r>
              <a:rPr lang="ru-RU" dirty="0" smtClean="0"/>
              <a:t> Р-450 </a:t>
            </a:r>
            <a:r>
              <a:rPr lang="ru-RU" dirty="0" err="1" smtClean="0"/>
              <a:t>цитохромының</a:t>
            </a:r>
            <a:r>
              <a:rPr lang="ru-RU" dirty="0" smtClean="0"/>
              <a:t> </a:t>
            </a:r>
            <a:r>
              <a:rPr lang="ru-RU" dirty="0" err="1" smtClean="0"/>
              <a:t>изоферменттерін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ДЗ </a:t>
            </a:r>
            <a:r>
              <a:rPr lang="ru-RU" dirty="0" err="1" smtClean="0"/>
              <a:t>тасымалдаушыларын</a:t>
            </a:r>
            <a:r>
              <a:rPr lang="ru-RU" dirty="0" smtClean="0"/>
              <a:t> </a:t>
            </a:r>
            <a:r>
              <a:rPr lang="ru-RU" dirty="0" err="1" smtClean="0"/>
              <a:t>кодтайтын</a:t>
            </a:r>
            <a:r>
              <a:rPr lang="ru-RU" dirty="0" smtClean="0"/>
              <a:t> </a:t>
            </a:r>
            <a:r>
              <a:rPr lang="ru-RU" dirty="0" err="1" smtClean="0"/>
              <a:t>гендердің</a:t>
            </a:r>
            <a:r>
              <a:rPr lang="ru-RU" dirty="0" smtClean="0"/>
              <a:t>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маңызды</a:t>
            </a:r>
            <a:r>
              <a:rPr lang="ru-RU" dirty="0" smtClean="0"/>
              <a:t> </a:t>
            </a:r>
            <a:r>
              <a:rPr lang="ru-RU" dirty="0" err="1" smtClean="0"/>
              <a:t>аллельдік</a:t>
            </a:r>
            <a:r>
              <a:rPr lang="ru-RU" dirty="0" smtClean="0"/>
              <a:t> </a:t>
            </a:r>
            <a:r>
              <a:rPr lang="ru-RU" dirty="0" err="1" smtClean="0"/>
              <a:t>нұсқалары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аллельдер</a:t>
            </a:r>
            <a:r>
              <a:rPr lang="ru-RU" dirty="0" smtClean="0"/>
              <a:t> мен </a:t>
            </a:r>
            <a:r>
              <a:rPr lang="ru-RU" dirty="0" err="1" smtClean="0"/>
              <a:t>генотиптердің</a:t>
            </a:r>
            <a:r>
              <a:rPr lang="ru-RU" dirty="0" smtClean="0"/>
              <a:t> </a:t>
            </a:r>
            <a:r>
              <a:rPr lang="ru-RU" dirty="0" err="1" smtClean="0"/>
              <a:t>жиілігін</a:t>
            </a:r>
            <a:r>
              <a:rPr lang="ru-RU" dirty="0" smtClean="0"/>
              <a:t> </a:t>
            </a:r>
            <a:r>
              <a:rPr lang="ru-RU" dirty="0" err="1" smtClean="0"/>
              <a:t>зерттеуге</a:t>
            </a:r>
            <a:r>
              <a:rPr lang="ru-RU" dirty="0" smtClean="0"/>
              <a:t> </a:t>
            </a:r>
            <a:r>
              <a:rPr lang="ru-RU" dirty="0" err="1" smtClean="0"/>
              <a:t>бағытталған</a:t>
            </a:r>
            <a:r>
              <a:rPr lang="ru-RU" dirty="0" smtClean="0"/>
              <a:t> </a:t>
            </a:r>
            <a:r>
              <a:rPr lang="ru-RU" dirty="0" err="1" smtClean="0"/>
              <a:t>зерттеулер</a:t>
            </a:r>
            <a:r>
              <a:rPr lang="ru-RU" dirty="0" smtClean="0"/>
              <a:t> </a:t>
            </a:r>
            <a:r>
              <a:rPr lang="ru-RU" dirty="0" err="1" smtClean="0"/>
              <a:t>жүргізуде</a:t>
            </a:r>
            <a:r>
              <a:rPr lang="ru-RU" dirty="0" smtClean="0"/>
              <a:t>,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айырмашылықтары</a:t>
            </a:r>
            <a:r>
              <a:rPr lang="ru-RU" dirty="0" smtClean="0"/>
              <a:t> ДЗ-</a:t>
            </a:r>
            <a:r>
              <a:rPr lang="ru-RU" dirty="0" err="1" smtClean="0"/>
              <a:t>ға</a:t>
            </a:r>
            <a:r>
              <a:rPr lang="ru-RU" dirty="0" smtClean="0"/>
              <a:t> </a:t>
            </a:r>
            <a:r>
              <a:rPr lang="ru-RU" dirty="0" err="1" smtClean="0"/>
              <a:t>этникалық</a:t>
            </a:r>
            <a:r>
              <a:rPr lang="ru-RU" dirty="0" smtClean="0"/>
              <a:t> </a:t>
            </a:r>
            <a:r>
              <a:rPr lang="ru-RU" dirty="0" err="1" smtClean="0"/>
              <a:t>сезімталдықтың</a:t>
            </a:r>
            <a:r>
              <a:rPr lang="ru-RU" dirty="0" smtClean="0"/>
              <a:t> </a:t>
            </a:r>
            <a:r>
              <a:rPr lang="ru-RU" dirty="0" err="1" smtClean="0"/>
              <a:t>негізі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Воронеждегі</a:t>
            </a:r>
            <a:r>
              <a:rPr lang="ru-RU" dirty="0" smtClean="0"/>
              <a:t> </a:t>
            </a:r>
            <a:r>
              <a:rPr lang="ru-RU" dirty="0" err="1" smtClean="0"/>
              <a:t>орыс</a:t>
            </a:r>
            <a:r>
              <a:rPr lang="ru-RU" dirty="0" smtClean="0"/>
              <a:t> </a:t>
            </a:r>
            <a:r>
              <a:rPr lang="ru-RU" dirty="0" err="1" smtClean="0"/>
              <a:t>халқының</a:t>
            </a:r>
            <a:r>
              <a:rPr lang="ru-RU" dirty="0" smtClean="0"/>
              <a:t> </a:t>
            </a:r>
            <a:r>
              <a:rPr lang="ru-RU" dirty="0" err="1" smtClean="0"/>
              <a:t>алғашқы</a:t>
            </a:r>
            <a:r>
              <a:rPr lang="ru-RU" dirty="0" smtClean="0"/>
              <a:t> </a:t>
            </a:r>
            <a:r>
              <a:rPr lang="ru-RU" dirty="0" err="1" smtClean="0"/>
              <a:t>осындай</a:t>
            </a:r>
            <a:r>
              <a:rPr lang="ru-RU" dirty="0" smtClean="0"/>
              <a:t> </a:t>
            </a:r>
            <a:r>
              <a:rPr lang="ru-RU" dirty="0" err="1" smtClean="0"/>
              <a:t>зерттеуі</a:t>
            </a:r>
            <a:r>
              <a:rPr lang="ru-RU" dirty="0" smtClean="0"/>
              <a:t> Ю. Н. </a:t>
            </a:r>
            <a:r>
              <a:rPr lang="ru-RU" dirty="0" err="1" smtClean="0"/>
              <a:t>Черновтың</a:t>
            </a:r>
            <a:r>
              <a:rPr lang="ru-RU" dirty="0" smtClean="0"/>
              <a:t> </a:t>
            </a:r>
            <a:r>
              <a:rPr lang="ru-RU" dirty="0" err="1" smtClean="0"/>
              <a:t>басшылығымен</a:t>
            </a:r>
            <a:r>
              <a:rPr lang="ru-RU" dirty="0" smtClean="0"/>
              <a:t> </a:t>
            </a:r>
            <a:r>
              <a:rPr lang="ru-RU" dirty="0" err="1" smtClean="0"/>
              <a:t>жүргізілген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 [</a:t>
            </a:r>
            <a:r>
              <a:rPr lang="en-US" dirty="0" err="1" smtClean="0"/>
              <a:t>GaikovitchEA</a:t>
            </a:r>
            <a:r>
              <a:rPr lang="en-US" dirty="0" smtClean="0"/>
              <a:t>, 2003].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933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Бронх </a:t>
            </a:r>
            <a:r>
              <a:rPr lang="ru-RU" dirty="0" err="1" smtClean="0"/>
              <a:t>демікпесі</a:t>
            </a:r>
            <a:r>
              <a:rPr lang="ru-RU" dirty="0" smtClean="0"/>
              <a:t> мен </a:t>
            </a:r>
            <a:r>
              <a:rPr lang="ru-RU" dirty="0" err="1" smtClean="0"/>
              <a:t>эндометриоздың</a:t>
            </a:r>
            <a:r>
              <a:rPr lang="ru-RU" dirty="0" smtClean="0"/>
              <a:t> </a:t>
            </a:r>
            <a:r>
              <a:rPr lang="ru-RU" dirty="0" err="1" smtClean="0"/>
              <a:t>фармацевтикалық</a:t>
            </a:r>
            <a:r>
              <a:rPr lang="ru-RU" dirty="0" smtClean="0"/>
              <a:t> </a:t>
            </a:r>
            <a:r>
              <a:rPr lang="ru-RU" dirty="0" err="1" smtClean="0"/>
              <a:t>терапиясының</a:t>
            </a:r>
            <a:r>
              <a:rPr lang="ru-RU" dirty="0" smtClean="0"/>
              <a:t> </a:t>
            </a:r>
            <a:r>
              <a:rPr lang="ru-RU" dirty="0" err="1" smtClean="0"/>
              <a:t>тиімділігіне</a:t>
            </a:r>
            <a:r>
              <a:rPr lang="ru-RU" dirty="0" smtClean="0"/>
              <a:t> </a:t>
            </a:r>
            <a:r>
              <a:rPr lang="ru-RU" dirty="0" err="1" smtClean="0"/>
              <a:t>Биотрансформацияның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фазаларының</a:t>
            </a:r>
            <a:r>
              <a:rPr lang="ru-RU" dirty="0" smtClean="0"/>
              <a:t> </a:t>
            </a:r>
            <a:r>
              <a:rPr lang="ru-RU" dirty="0" err="1" smtClean="0"/>
              <a:t>ферменттерін</a:t>
            </a:r>
            <a:r>
              <a:rPr lang="ru-RU" dirty="0" smtClean="0"/>
              <a:t> </a:t>
            </a:r>
            <a:r>
              <a:rPr lang="ru-RU" dirty="0" err="1" smtClean="0"/>
              <a:t>кодтайтын</a:t>
            </a:r>
            <a:r>
              <a:rPr lang="ru-RU" dirty="0" smtClean="0"/>
              <a:t> </a:t>
            </a:r>
            <a:r>
              <a:rPr lang="ru-RU" dirty="0" err="1" smtClean="0"/>
              <a:t>гендердің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аллельді</a:t>
            </a:r>
            <a:r>
              <a:rPr lang="ru-RU" dirty="0" smtClean="0"/>
              <a:t> </a:t>
            </a:r>
            <a:r>
              <a:rPr lang="ru-RU" dirty="0" err="1" smtClean="0"/>
              <a:t>нұсқаларын</a:t>
            </a:r>
            <a:r>
              <a:rPr lang="ru-RU" dirty="0" smtClean="0"/>
              <a:t> </a:t>
            </a:r>
            <a:r>
              <a:rPr lang="ru-RU" dirty="0" err="1" smtClean="0"/>
              <a:t>тасымалдаушылардың</a:t>
            </a:r>
            <a:r>
              <a:rPr lang="ru-RU" dirty="0" smtClean="0"/>
              <a:t> </a:t>
            </a:r>
            <a:r>
              <a:rPr lang="ru-RU" dirty="0" err="1" smtClean="0"/>
              <a:t>әсерін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В.С. </a:t>
            </a:r>
            <a:r>
              <a:rPr lang="ru-RU" dirty="0" err="1" smtClean="0"/>
              <a:t>Барановтың</a:t>
            </a:r>
            <a:r>
              <a:rPr lang="ru-RU" dirty="0" smtClean="0"/>
              <a:t> </a:t>
            </a:r>
            <a:r>
              <a:rPr lang="ru-RU" dirty="0" err="1" smtClean="0"/>
              <a:t>жетекшілігімен</a:t>
            </a:r>
            <a:r>
              <a:rPr lang="ru-RU" dirty="0" smtClean="0"/>
              <a:t> </a:t>
            </a:r>
            <a:r>
              <a:rPr lang="ru-RU" dirty="0" err="1" smtClean="0"/>
              <a:t>жүргізілді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Лейкоздар</a:t>
            </a:r>
            <a:r>
              <a:rPr lang="ru-RU" dirty="0" smtClean="0"/>
              <a:t> </a:t>
            </a:r>
            <a:r>
              <a:rPr lang="ru-RU" dirty="0" err="1" smtClean="0"/>
              <a:t>ағымында</a:t>
            </a:r>
            <a:r>
              <a:rPr lang="ru-RU" dirty="0" smtClean="0"/>
              <a:t> </a:t>
            </a:r>
            <a:r>
              <a:rPr lang="ru-RU" dirty="0" err="1" smtClean="0"/>
              <a:t>гликопротеинді</a:t>
            </a:r>
            <a:r>
              <a:rPr lang="ru-RU" dirty="0" smtClean="0"/>
              <a:t> </a:t>
            </a:r>
            <a:r>
              <a:rPr lang="ru-RU" dirty="0" err="1" smtClean="0"/>
              <a:t>кодтайтын</a:t>
            </a:r>
            <a:r>
              <a:rPr lang="ru-RU" dirty="0" smtClean="0"/>
              <a:t> </a:t>
            </a:r>
            <a:r>
              <a:rPr lang="en-US" dirty="0" smtClean="0"/>
              <a:t>mdr1 </a:t>
            </a:r>
            <a:r>
              <a:rPr lang="ru-RU" dirty="0" err="1" smtClean="0"/>
              <a:t>генінің</a:t>
            </a:r>
            <a:r>
              <a:rPr lang="ru-RU" dirty="0" smtClean="0"/>
              <a:t> </a:t>
            </a:r>
            <a:r>
              <a:rPr lang="ru-RU" dirty="0" err="1" smtClean="0"/>
              <a:t>полиморфизмінің</a:t>
            </a:r>
            <a:r>
              <a:rPr lang="ru-RU" dirty="0" smtClean="0"/>
              <a:t> </a:t>
            </a:r>
            <a:r>
              <a:rPr lang="ru-RU" dirty="0" err="1" smtClean="0"/>
              <a:t>рөлі</a:t>
            </a:r>
            <a:r>
              <a:rPr lang="ru-RU" dirty="0" smtClean="0"/>
              <a:t> </a:t>
            </a:r>
            <a:r>
              <a:rPr lang="ru-RU" dirty="0" err="1" smtClean="0"/>
              <a:t>Ляхович</a:t>
            </a:r>
            <a:r>
              <a:rPr lang="ru-RU" dirty="0" smtClean="0"/>
              <a:t> в. в. </a:t>
            </a:r>
            <a:r>
              <a:rPr lang="ru-RU" dirty="0" err="1" smtClean="0"/>
              <a:t>жетекшілігімен</a:t>
            </a:r>
            <a:r>
              <a:rPr lang="ru-RU" dirty="0" smtClean="0"/>
              <a:t> </a:t>
            </a:r>
            <a:r>
              <a:rPr lang="ru-RU" dirty="0" err="1" smtClean="0"/>
              <a:t>зерттеледі</a:t>
            </a:r>
            <a:r>
              <a:rPr lang="ru-RU" dirty="0" smtClean="0"/>
              <a:t> .</a:t>
            </a:r>
          </a:p>
          <a:p>
            <a:r>
              <a:rPr lang="ru-RU" dirty="0" smtClean="0"/>
              <a:t>В.В. Носиков </a:t>
            </a:r>
            <a:r>
              <a:rPr lang="ru-RU" dirty="0" err="1" smtClean="0"/>
              <a:t>және</a:t>
            </a:r>
            <a:r>
              <a:rPr lang="ru-RU" dirty="0" smtClean="0"/>
              <a:t> Д. А. </a:t>
            </a:r>
            <a:r>
              <a:rPr lang="ru-RU" dirty="0" err="1" smtClean="0"/>
              <a:t>Затещиковтың</a:t>
            </a:r>
            <a:r>
              <a:rPr lang="ru-RU" dirty="0" smtClean="0"/>
              <a:t> </a:t>
            </a:r>
            <a:r>
              <a:rPr lang="ru-RU" dirty="0" err="1" smtClean="0"/>
              <a:t>жетекшілігімен</a:t>
            </a:r>
            <a:r>
              <a:rPr lang="ru-RU" dirty="0" smtClean="0"/>
              <a:t> Р-450 </a:t>
            </a:r>
            <a:r>
              <a:rPr lang="ru-RU" dirty="0" err="1" smtClean="0"/>
              <a:t>цитохромының</a:t>
            </a:r>
            <a:r>
              <a:rPr lang="ru-RU" dirty="0" smtClean="0"/>
              <a:t> </a:t>
            </a:r>
            <a:r>
              <a:rPr lang="ru-RU" dirty="0" err="1" smtClean="0"/>
              <a:t>изоферменттерін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ДЗ </a:t>
            </a:r>
            <a:r>
              <a:rPr lang="ru-RU" dirty="0" err="1" smtClean="0"/>
              <a:t>түрлі</a:t>
            </a:r>
            <a:r>
              <a:rPr lang="ru-RU" dirty="0" smtClean="0"/>
              <a:t> </a:t>
            </a:r>
            <a:r>
              <a:rPr lang="ru-RU" dirty="0" err="1" smtClean="0"/>
              <a:t>нысана-молекулаларын</a:t>
            </a:r>
            <a:r>
              <a:rPr lang="ru-RU" dirty="0" smtClean="0"/>
              <a:t> </a:t>
            </a:r>
            <a:r>
              <a:rPr lang="ru-RU" dirty="0" err="1" smtClean="0"/>
              <a:t>кодтайтын</a:t>
            </a:r>
            <a:r>
              <a:rPr lang="ru-RU" dirty="0" smtClean="0"/>
              <a:t> </a:t>
            </a:r>
            <a:r>
              <a:rPr lang="ru-RU" dirty="0" err="1" smtClean="0"/>
              <a:t>гендердің</a:t>
            </a:r>
            <a:r>
              <a:rPr lang="ru-RU" dirty="0" smtClean="0"/>
              <a:t> </a:t>
            </a:r>
            <a:r>
              <a:rPr lang="ru-RU" dirty="0" err="1" smtClean="0"/>
              <a:t>полиморфизмінің</a:t>
            </a:r>
            <a:r>
              <a:rPr lang="ru-RU" dirty="0" smtClean="0"/>
              <a:t> </a:t>
            </a:r>
            <a:r>
              <a:rPr lang="ru-RU" dirty="0" err="1" smtClean="0"/>
              <a:t>кардиологиялық</a:t>
            </a:r>
            <a:r>
              <a:rPr lang="ru-RU" dirty="0" smtClean="0"/>
              <a:t> </a:t>
            </a:r>
            <a:r>
              <a:rPr lang="ru-RU" dirty="0" err="1" smtClean="0"/>
              <a:t>тәжірибеде</a:t>
            </a:r>
            <a:r>
              <a:rPr lang="ru-RU" dirty="0" smtClean="0"/>
              <a:t> </a:t>
            </a:r>
            <a:r>
              <a:rPr lang="ru-RU" dirty="0" err="1" smtClean="0"/>
              <a:t>қолданылатын</a:t>
            </a:r>
            <a:r>
              <a:rPr lang="ru-RU" dirty="0" smtClean="0"/>
              <a:t> ДЗ </a:t>
            </a:r>
            <a:r>
              <a:rPr lang="ru-RU" dirty="0" err="1" smtClean="0"/>
              <a:t>тиімділігіне</a:t>
            </a:r>
            <a:r>
              <a:rPr lang="ru-RU" dirty="0" smtClean="0"/>
              <a:t> </a:t>
            </a:r>
            <a:r>
              <a:rPr lang="ru-RU" dirty="0" err="1" smtClean="0"/>
              <a:t>әсерін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бірқатар</a:t>
            </a:r>
            <a:r>
              <a:rPr lang="ru-RU" dirty="0" smtClean="0"/>
              <a:t> </a:t>
            </a:r>
            <a:r>
              <a:rPr lang="ru-RU" dirty="0" err="1" smtClean="0"/>
              <a:t>жұмыстар</a:t>
            </a:r>
            <a:r>
              <a:rPr lang="ru-RU" dirty="0" smtClean="0"/>
              <a:t> </a:t>
            </a:r>
            <a:r>
              <a:rPr lang="ru-RU" dirty="0" err="1" smtClean="0"/>
              <a:t>орындалды</a:t>
            </a:r>
            <a:r>
              <a:rPr lang="ru-RU" dirty="0" smtClean="0"/>
              <a:t> [В. В. Носиков, Д. А. Затейщиков, 2005].</a:t>
            </a:r>
          </a:p>
          <a:p>
            <a:r>
              <a:rPr lang="ru-RU" dirty="0" err="1" smtClean="0"/>
              <a:t>Осылайша</a:t>
            </a:r>
            <a:r>
              <a:rPr lang="ru-RU" dirty="0" smtClean="0"/>
              <a:t>, </a:t>
            </a:r>
            <a:r>
              <a:rPr lang="ru-RU" dirty="0" err="1" smtClean="0"/>
              <a:t>Ресейде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ондаған</a:t>
            </a:r>
            <a:r>
              <a:rPr lang="ru-RU" dirty="0" smtClean="0"/>
              <a:t> </a:t>
            </a:r>
            <a:r>
              <a:rPr lang="ru-RU" dirty="0" err="1" smtClean="0"/>
              <a:t>жылдар</a:t>
            </a:r>
            <a:r>
              <a:rPr lang="ru-RU" dirty="0" smtClean="0"/>
              <a:t> </a:t>
            </a:r>
            <a:r>
              <a:rPr lang="ru-RU" dirty="0" err="1" smtClean="0"/>
              <a:t>бойы</a:t>
            </a:r>
            <a:r>
              <a:rPr lang="ru-RU" dirty="0" smtClean="0"/>
              <a:t> </a:t>
            </a:r>
            <a:r>
              <a:rPr lang="ru-RU" dirty="0" err="1" smtClean="0"/>
              <a:t>бірқатар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фармакогенетикалық</a:t>
            </a:r>
            <a:r>
              <a:rPr lang="ru-RU" dirty="0" smtClean="0"/>
              <a:t> </a:t>
            </a:r>
            <a:r>
              <a:rPr lang="ru-RU" dirty="0" err="1" smtClean="0"/>
              <a:t>зерттеулер</a:t>
            </a:r>
            <a:r>
              <a:rPr lang="ru-RU" dirty="0" smtClean="0"/>
              <a:t> </a:t>
            </a:r>
            <a:r>
              <a:rPr lang="ru-RU" dirty="0" err="1" smtClean="0"/>
              <a:t>жүргізілді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біздің</a:t>
            </a:r>
            <a:r>
              <a:rPr lang="ru-RU" dirty="0" smtClean="0"/>
              <a:t> </a:t>
            </a:r>
            <a:r>
              <a:rPr lang="ru-RU" dirty="0" err="1" smtClean="0"/>
              <a:t>елімізде</a:t>
            </a:r>
            <a:r>
              <a:rPr lang="ru-RU" dirty="0" smtClean="0"/>
              <a:t> </a:t>
            </a:r>
            <a:r>
              <a:rPr lang="ru-RU" dirty="0" err="1" smtClean="0"/>
              <a:t>оған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қызығушылық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ru-RU" dirty="0" smtClean="0"/>
              <a:t> </a:t>
            </a:r>
            <a:r>
              <a:rPr lang="ru-RU" dirty="0" err="1" smtClean="0"/>
              <a:t>артып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 </a:t>
            </a:r>
            <a:r>
              <a:rPr lang="ru-RU" dirty="0" err="1" smtClean="0"/>
              <a:t>Алайда</a:t>
            </a:r>
            <a:r>
              <a:rPr lang="ru-RU" dirty="0" smtClean="0"/>
              <a:t>, </a:t>
            </a:r>
            <a:r>
              <a:rPr lang="ru-RU" dirty="0" err="1" smtClean="0"/>
              <a:t>нақты</a:t>
            </a:r>
            <a:r>
              <a:rPr lang="ru-RU" dirty="0" smtClean="0"/>
              <a:t>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тәжірибеге</a:t>
            </a:r>
            <a:r>
              <a:rPr lang="ru-RU" dirty="0" smtClean="0"/>
              <a:t> </a:t>
            </a:r>
            <a:r>
              <a:rPr lang="ru-RU" dirty="0" err="1" smtClean="0"/>
              <a:t>барар</a:t>
            </a:r>
            <a:r>
              <a:rPr lang="ru-RU" dirty="0" smtClean="0"/>
              <a:t> </a:t>
            </a:r>
            <a:r>
              <a:rPr lang="ru-RU" dirty="0" err="1" smtClean="0"/>
              <a:t>жолда</a:t>
            </a:r>
            <a:r>
              <a:rPr lang="ru-RU" dirty="0" smtClean="0"/>
              <a:t> </a:t>
            </a:r>
            <a:r>
              <a:rPr lang="ru-RU" dirty="0" err="1" smtClean="0"/>
              <a:t>Ресейдегі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</a:t>
            </a:r>
            <a:r>
              <a:rPr lang="ru-RU" dirty="0" smtClean="0"/>
              <a:t>, </a:t>
            </a:r>
            <a:r>
              <a:rPr lang="ru-RU" dirty="0" err="1" smtClean="0"/>
              <a:t>бүкіл</a:t>
            </a:r>
            <a:r>
              <a:rPr lang="ru-RU" dirty="0" smtClean="0"/>
              <a:t> </a:t>
            </a:r>
            <a:r>
              <a:rPr lang="ru-RU" dirty="0" err="1" smtClean="0"/>
              <a:t>әлемдегі</a:t>
            </a:r>
            <a:r>
              <a:rPr lang="ru-RU" dirty="0" smtClean="0"/>
              <a:t> </a:t>
            </a:r>
            <a:r>
              <a:rPr lang="ru-RU" dirty="0" err="1" smtClean="0"/>
              <a:t>сияқты</a:t>
            </a:r>
            <a:r>
              <a:rPr lang="ru-RU" dirty="0" smtClean="0"/>
              <a:t>, </a:t>
            </a:r>
            <a:r>
              <a:rPr lang="ru-RU" dirty="0" err="1" smtClean="0"/>
              <a:t>әлі</a:t>
            </a:r>
            <a:r>
              <a:rPr lang="ru-RU" dirty="0" smtClean="0"/>
              <a:t> </a:t>
            </a:r>
            <a:r>
              <a:rPr lang="ru-RU" dirty="0" err="1" smtClean="0"/>
              <a:t>шешілмеген</a:t>
            </a:r>
            <a:r>
              <a:rPr lang="ru-RU" dirty="0" smtClean="0"/>
              <a:t> </a:t>
            </a:r>
            <a:r>
              <a:rPr lang="ru-RU" dirty="0" err="1" smtClean="0"/>
              <a:t>проблемалармен</a:t>
            </a:r>
            <a:r>
              <a:rPr lang="ru-RU" dirty="0" smtClean="0"/>
              <a:t> </a:t>
            </a:r>
            <a:r>
              <a:rPr lang="ru-RU" dirty="0" err="1" smtClean="0"/>
              <a:t>бетпе</a:t>
            </a:r>
            <a:r>
              <a:rPr lang="ru-RU" dirty="0" smtClean="0"/>
              <a:t>-бет </a:t>
            </a:r>
            <a:r>
              <a:rPr lang="ru-RU" dirty="0" err="1" smtClean="0"/>
              <a:t>келеді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957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Қорытынды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9349"/>
            <a:ext cx="10515600" cy="4857614"/>
          </a:xfrm>
        </p:spPr>
        <p:txBody>
          <a:bodyPr>
            <a:normAutofit/>
          </a:bodyPr>
          <a:lstStyle/>
          <a:p>
            <a:r>
              <a:rPr lang="ru-RU" dirty="0" err="1" smtClean="0"/>
              <a:t>Фармакогенетика-бұл</a:t>
            </a:r>
            <a:r>
              <a:rPr lang="ru-RU" dirty="0" smtClean="0"/>
              <a:t> </a:t>
            </a:r>
            <a:r>
              <a:rPr lang="ru-RU" dirty="0" err="1" smtClean="0"/>
              <a:t>генетикалық</a:t>
            </a:r>
            <a:r>
              <a:rPr lang="ru-RU" dirty="0" smtClean="0"/>
              <a:t> </a:t>
            </a:r>
            <a:r>
              <a:rPr lang="ru-RU" dirty="0" err="1" smtClean="0"/>
              <a:t>ғылымдағы</a:t>
            </a:r>
            <a:r>
              <a:rPr lang="ru-RU" dirty="0" smtClean="0"/>
              <a:t> </a:t>
            </a:r>
            <a:r>
              <a:rPr lang="ru-RU" dirty="0" err="1" smtClean="0"/>
              <a:t>медициналық</a:t>
            </a:r>
            <a:r>
              <a:rPr lang="ru-RU" dirty="0" smtClean="0"/>
              <a:t> </a:t>
            </a:r>
            <a:r>
              <a:rPr lang="ru-RU" dirty="0" err="1" smtClean="0"/>
              <a:t>практикаға</a:t>
            </a:r>
            <a:r>
              <a:rPr lang="ru-RU" dirty="0" smtClean="0"/>
              <a:t> </a:t>
            </a:r>
            <a:r>
              <a:rPr lang="ru-RU" dirty="0" err="1" smtClean="0"/>
              <a:t>ең</a:t>
            </a:r>
            <a:r>
              <a:rPr lang="ru-RU" dirty="0" smtClean="0"/>
              <a:t> </a:t>
            </a:r>
            <a:r>
              <a:rPr lang="ru-RU" dirty="0" err="1" smtClean="0"/>
              <a:t>дайын</a:t>
            </a:r>
            <a:r>
              <a:rPr lang="ru-RU" dirty="0" smtClean="0"/>
              <a:t> </a:t>
            </a:r>
            <a:r>
              <a:rPr lang="ru-RU" dirty="0" err="1" smtClean="0"/>
              <a:t>бағыт</a:t>
            </a:r>
            <a:r>
              <a:rPr lang="ru-RU" dirty="0" smtClean="0"/>
              <a:t>. </a:t>
            </a:r>
            <a:r>
              <a:rPr lang="ru-RU" dirty="0" err="1" smtClean="0"/>
              <a:t>Бүгінгі</a:t>
            </a:r>
            <a:r>
              <a:rPr lang="ru-RU" dirty="0" smtClean="0"/>
              <a:t> </a:t>
            </a:r>
            <a:r>
              <a:rPr lang="ru-RU" dirty="0" err="1" smtClean="0"/>
              <a:t>таңда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дәрі-дәрмектердің</a:t>
            </a:r>
            <a:r>
              <a:rPr lang="ru-RU" dirty="0" smtClean="0"/>
              <a:t> </a:t>
            </a:r>
            <a:r>
              <a:rPr lang="ru-RU" dirty="0" err="1" smtClean="0"/>
              <a:t>әсер</a:t>
            </a:r>
            <a:r>
              <a:rPr lang="ru-RU" dirty="0" smtClean="0"/>
              <a:t> </a:t>
            </a:r>
            <a:r>
              <a:rPr lang="ru-RU" dirty="0" err="1" smtClean="0"/>
              <a:t>ету</a:t>
            </a:r>
            <a:r>
              <a:rPr lang="ru-RU" dirty="0" smtClean="0"/>
              <a:t> </a:t>
            </a:r>
            <a:r>
              <a:rPr lang="ru-RU" dirty="0" err="1" smtClean="0"/>
              <a:t>механизмдері</a:t>
            </a:r>
            <a:r>
              <a:rPr lang="ru-RU" dirty="0" smtClean="0"/>
              <a:t> </a:t>
            </a:r>
            <a:r>
              <a:rPr lang="ru-RU" dirty="0" err="1" smtClean="0"/>
              <a:t>жақсы</a:t>
            </a:r>
            <a:r>
              <a:rPr lang="ru-RU" dirty="0" smtClean="0"/>
              <a:t> </a:t>
            </a:r>
            <a:r>
              <a:rPr lang="ru-RU" dirty="0" err="1" smtClean="0"/>
              <a:t>зерттелген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науқастарды</a:t>
            </a:r>
            <a:r>
              <a:rPr lang="ru-RU" dirty="0" smtClean="0"/>
              <a:t> </a:t>
            </a:r>
            <a:r>
              <a:rPr lang="ru-RU" dirty="0" err="1" smtClean="0"/>
              <a:t>емдеудің</a:t>
            </a:r>
            <a:r>
              <a:rPr lang="ru-RU" dirty="0" smtClean="0"/>
              <a:t> </a:t>
            </a:r>
            <a:r>
              <a:rPr lang="ru-RU" dirty="0" err="1" smtClean="0"/>
              <a:t>сауатты</a:t>
            </a:r>
            <a:r>
              <a:rPr lang="ru-RU" dirty="0" smtClean="0"/>
              <a:t> </a:t>
            </a:r>
            <a:r>
              <a:rPr lang="ru-RU" dirty="0" err="1" smtClean="0"/>
              <a:t>алгоритмдерін</a:t>
            </a:r>
            <a:r>
              <a:rPr lang="ru-RU" dirty="0" smtClean="0"/>
              <a:t> </a:t>
            </a:r>
            <a:r>
              <a:rPr lang="ru-RU" dirty="0" err="1" smtClean="0"/>
              <a:t>құруға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. </a:t>
            </a: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түрлі</a:t>
            </a:r>
            <a:r>
              <a:rPr lang="ru-RU" dirty="0" smtClean="0"/>
              <a:t> </a:t>
            </a:r>
            <a:r>
              <a:rPr lang="ru-RU" dirty="0" err="1" smtClean="0"/>
              <a:t>бұзылуларға</a:t>
            </a:r>
            <a:r>
              <a:rPr lang="ru-RU" dirty="0" smtClean="0"/>
              <a:t> </a:t>
            </a:r>
            <a:r>
              <a:rPr lang="ru-RU" dirty="0" err="1" smtClean="0"/>
              <a:t>әкелетін</a:t>
            </a:r>
            <a:r>
              <a:rPr lang="ru-RU" dirty="0" smtClean="0"/>
              <a:t> гендер де </a:t>
            </a:r>
            <a:r>
              <a:rPr lang="ru-RU" dirty="0" err="1" smtClean="0"/>
              <a:t>жақсы</a:t>
            </a:r>
            <a:r>
              <a:rPr lang="ru-RU" dirty="0" smtClean="0"/>
              <a:t> </a:t>
            </a:r>
            <a:r>
              <a:rPr lang="ru-RU" dirty="0" err="1" smtClean="0"/>
              <a:t>зерттелген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</a:t>
            </a:r>
            <a:r>
              <a:rPr lang="ru-RU" dirty="0" smtClean="0"/>
              <a:t>, </a:t>
            </a:r>
            <a:r>
              <a:rPr lang="ru-RU" dirty="0" err="1" smtClean="0"/>
              <a:t>фармакогенетиканы</a:t>
            </a:r>
            <a:r>
              <a:rPr lang="ru-RU" dirty="0" smtClean="0"/>
              <a:t> </a:t>
            </a:r>
            <a:r>
              <a:rPr lang="ru-RU" dirty="0" err="1" smtClean="0"/>
              <a:t>медициналық</a:t>
            </a:r>
            <a:r>
              <a:rPr lang="ru-RU" dirty="0" smtClean="0"/>
              <a:t> </a:t>
            </a:r>
            <a:r>
              <a:rPr lang="ru-RU" dirty="0" err="1" smtClean="0"/>
              <a:t>тәжірибеге</a:t>
            </a:r>
            <a:r>
              <a:rPr lang="ru-RU" dirty="0" smtClean="0"/>
              <a:t> </a:t>
            </a:r>
            <a:r>
              <a:rPr lang="ru-RU" dirty="0" err="1" smtClean="0"/>
              <a:t>енгізуге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</a:t>
            </a:r>
            <a:r>
              <a:rPr lang="ru-RU" dirty="0" err="1" smtClean="0"/>
              <a:t>беретін</a:t>
            </a:r>
            <a:r>
              <a:rPr lang="ru-RU" dirty="0" smtClean="0"/>
              <a:t> </a:t>
            </a:r>
            <a:r>
              <a:rPr lang="ru-RU" dirty="0" err="1" smtClean="0"/>
              <a:t>Алгоритмдер</a:t>
            </a:r>
            <a:r>
              <a:rPr lang="ru-RU" dirty="0" smtClean="0"/>
              <a:t> </a:t>
            </a:r>
            <a:r>
              <a:rPr lang="ru-RU" dirty="0" err="1" smtClean="0"/>
              <a:t>дәрігерлер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түсінікті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тәжірибеші</a:t>
            </a:r>
            <a:r>
              <a:rPr lang="ru-RU" dirty="0" smtClean="0"/>
              <a:t> </a:t>
            </a:r>
            <a:r>
              <a:rPr lang="ru-RU" dirty="0" err="1" smtClean="0"/>
              <a:t>мамандардың</a:t>
            </a:r>
            <a:r>
              <a:rPr lang="ru-RU" dirty="0" smtClean="0"/>
              <a:t> </a:t>
            </a:r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 smtClean="0"/>
              <a:t>енгізу</a:t>
            </a:r>
            <a:r>
              <a:rPr lang="ru-RU" dirty="0" smtClean="0"/>
              <a:t> </a:t>
            </a:r>
            <a:r>
              <a:rPr lang="ru-RU" dirty="0" err="1" smtClean="0"/>
              <a:t>қажеттілігі</a:t>
            </a:r>
            <a:r>
              <a:rPr lang="ru-RU" dirty="0" smtClean="0"/>
              <a:t> бар.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бағытты</a:t>
            </a:r>
            <a:r>
              <a:rPr lang="ru-RU" dirty="0" smtClean="0"/>
              <a:t> </a:t>
            </a:r>
            <a:r>
              <a:rPr lang="ru-RU" dirty="0" err="1" smtClean="0"/>
              <a:t>дамыту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насихаттау</a:t>
            </a:r>
            <a:r>
              <a:rPr lang="ru-RU" dirty="0" smtClean="0"/>
              <a:t> </a:t>
            </a:r>
            <a:r>
              <a:rPr lang="ru-RU" dirty="0" err="1" smtClean="0"/>
              <a:t>қажет</a:t>
            </a:r>
            <a:r>
              <a:rPr lang="ru-RU" dirty="0" smtClean="0"/>
              <a:t>. </a:t>
            </a:r>
            <a:r>
              <a:rPr lang="ru-RU" dirty="0" err="1" smtClean="0"/>
              <a:t>Дәрігерлерге</a:t>
            </a:r>
            <a:r>
              <a:rPr lang="ru-RU" dirty="0" smtClean="0"/>
              <a:t> </a:t>
            </a:r>
            <a:r>
              <a:rPr lang="ru-RU" dirty="0" err="1" smtClean="0"/>
              <a:t>пациенттерге</a:t>
            </a:r>
            <a:r>
              <a:rPr lang="ru-RU" dirty="0" smtClean="0"/>
              <a:t> </a:t>
            </a:r>
            <a:r>
              <a:rPr lang="ru-RU" dirty="0" err="1" smtClean="0"/>
              <a:t>сапалы</a:t>
            </a:r>
            <a:r>
              <a:rPr lang="ru-RU" dirty="0" smtClean="0"/>
              <a:t> </a:t>
            </a:r>
            <a:r>
              <a:rPr lang="ru-RU" dirty="0" err="1" smtClean="0"/>
              <a:t>диагностиканы</a:t>
            </a:r>
            <a:r>
              <a:rPr lang="ru-RU" dirty="0" smtClean="0"/>
              <a:t> тез </a:t>
            </a:r>
            <a:r>
              <a:rPr lang="ru-RU" dirty="0" err="1" smtClean="0"/>
              <a:t>жүргізуге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</a:t>
            </a:r>
            <a:r>
              <a:rPr lang="ru-RU" dirty="0" err="1" smtClean="0"/>
              <a:t>беретін</a:t>
            </a:r>
            <a:r>
              <a:rPr lang="ru-RU" dirty="0" smtClean="0"/>
              <a:t> </a:t>
            </a:r>
            <a:r>
              <a:rPr lang="ru-RU" dirty="0" err="1" smtClean="0"/>
              <a:t>сапалы</a:t>
            </a:r>
            <a:r>
              <a:rPr lang="ru-RU" dirty="0" smtClean="0"/>
              <a:t> тест </a:t>
            </a:r>
            <a:r>
              <a:rPr lang="ru-RU" dirty="0" err="1" smtClean="0"/>
              <a:t>жүйелері</a:t>
            </a:r>
            <a:r>
              <a:rPr lang="ru-RU" dirty="0" smtClean="0"/>
              <a:t> </a:t>
            </a:r>
            <a:r>
              <a:rPr lang="ru-RU" dirty="0" err="1" smtClean="0"/>
              <a:t>түріндегі</a:t>
            </a:r>
            <a:r>
              <a:rPr lang="ru-RU" dirty="0" smtClean="0"/>
              <a:t> </a:t>
            </a:r>
            <a:r>
              <a:rPr lang="ru-RU" dirty="0" err="1" smtClean="0"/>
              <a:t>құрал</a:t>
            </a:r>
            <a:r>
              <a:rPr lang="ru-RU" dirty="0" smtClean="0"/>
              <a:t> беру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Бүгінгі</a:t>
            </a:r>
            <a:r>
              <a:rPr lang="ru-RU" dirty="0" smtClean="0"/>
              <a:t> </a:t>
            </a:r>
            <a:r>
              <a:rPr lang="ru-RU" dirty="0" err="1" smtClean="0"/>
              <a:t>таңда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фармакогенетиканы</a:t>
            </a:r>
            <a:r>
              <a:rPr lang="ru-RU" dirty="0" smtClean="0"/>
              <a:t> </a:t>
            </a:r>
            <a:r>
              <a:rPr lang="ru-RU" dirty="0" err="1" smtClean="0"/>
              <a:t>жақын</a:t>
            </a:r>
            <a:r>
              <a:rPr lang="ru-RU" dirty="0" smtClean="0"/>
              <a:t> </a:t>
            </a:r>
            <a:r>
              <a:rPr lang="ru-RU" dirty="0" err="1" smtClean="0"/>
              <a:t>болашақта</a:t>
            </a:r>
            <a:r>
              <a:rPr lang="ru-RU" dirty="0" smtClean="0"/>
              <a:t> </a:t>
            </a:r>
            <a:r>
              <a:rPr lang="ru-RU" dirty="0" err="1" smtClean="0"/>
              <a:t>медициналық</a:t>
            </a:r>
            <a:r>
              <a:rPr lang="ru-RU" dirty="0" smtClean="0"/>
              <a:t> </a:t>
            </a:r>
            <a:r>
              <a:rPr lang="ru-RU" dirty="0" err="1" smtClean="0"/>
              <a:t>тәжірибеге</a:t>
            </a:r>
            <a:r>
              <a:rPr lang="ru-RU" dirty="0" smtClean="0"/>
              <a:t> </a:t>
            </a:r>
            <a:r>
              <a:rPr lang="ru-RU" dirty="0" err="1" smtClean="0"/>
              <a:t>енгізуге</a:t>
            </a:r>
            <a:r>
              <a:rPr lang="ru-RU" dirty="0" smtClean="0"/>
              <a:t> </a:t>
            </a:r>
            <a:r>
              <a:rPr lang="ru-RU" dirty="0" err="1" smtClean="0"/>
              <a:t>үміт</a:t>
            </a:r>
            <a:r>
              <a:rPr lang="ru-RU" dirty="0" smtClean="0"/>
              <a:t> бар.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267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Пайдаланылған әдебиеттер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583294"/>
          </a:xfrm>
        </p:spPr>
        <p:txBody>
          <a:bodyPr/>
          <a:lstStyle/>
          <a:p>
            <a:r>
              <a:rPr lang="ru-RU" dirty="0" smtClean="0"/>
              <a:t>Сычев </a:t>
            </a:r>
            <a:r>
              <a:rPr lang="ru-RU" dirty="0"/>
              <a:t>Д.А., Раменская Г.В., Игнатьев И.В., </a:t>
            </a:r>
            <a:r>
              <a:rPr lang="ru-RU" dirty="0" err="1"/>
              <a:t>Кукес</a:t>
            </a:r>
            <a:r>
              <a:rPr lang="ru-RU" dirty="0"/>
              <a:t> В.Г. Клиническая </a:t>
            </a:r>
            <a:r>
              <a:rPr lang="ru-RU" dirty="0" err="1"/>
              <a:t>фармакогенетика</a:t>
            </a:r>
            <a:r>
              <a:rPr lang="ru-RU" dirty="0"/>
              <a:t>. Под ред. В.Г. </a:t>
            </a:r>
            <a:r>
              <a:rPr lang="ru-RU" dirty="0" err="1"/>
              <a:t>Кукеса</a:t>
            </a:r>
            <a:r>
              <a:rPr lang="ru-RU" dirty="0"/>
              <a:t>, Н.П. Бочкова. М.: </a:t>
            </a:r>
            <a:r>
              <a:rPr lang="ru-RU" dirty="0" err="1"/>
              <a:t>Гэотар</a:t>
            </a:r>
            <a:r>
              <a:rPr lang="ru-RU" dirty="0"/>
              <a:t>-Медиа, 2007, 248с.</a:t>
            </a:r>
          </a:p>
          <a:p>
            <a:r>
              <a:rPr lang="ru-RU" dirty="0"/>
              <a:t>http://med-stud.narod.ru/med/pharmacology/pharmacogenetics.html</a:t>
            </a:r>
          </a:p>
          <a:p>
            <a:r>
              <a:rPr lang="ru-RU" dirty="0"/>
              <a:t>https://narmed.ru/articles/zdorove/farmakogenetika</a:t>
            </a:r>
          </a:p>
          <a:p>
            <a:r>
              <a:rPr lang="ru-RU" dirty="0"/>
              <a:t>http://farmsgmu.ru/statyi/100.pdf</a:t>
            </a:r>
          </a:p>
          <a:p>
            <a:r>
              <a:rPr lang="ru-RU" dirty="0"/>
              <a:t>https://bibliofond.ru/view.aspx?id=514543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51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9355"/>
          </a:xfrm>
        </p:spPr>
        <p:txBody>
          <a:bodyPr/>
          <a:lstStyle/>
          <a:p>
            <a:r>
              <a:rPr lang="kk-KZ" b="1" dirty="0" smtClean="0"/>
              <a:t>Кіріспе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4831489"/>
          </a:xfrm>
        </p:spPr>
        <p:txBody>
          <a:bodyPr>
            <a:normAutofit/>
          </a:bodyPr>
          <a:lstStyle/>
          <a:p>
            <a:r>
              <a:rPr lang="ru-RU" dirty="0" err="1"/>
              <a:t>Ф</a:t>
            </a:r>
            <a:r>
              <a:rPr lang="ru-RU" dirty="0" err="1" smtClean="0"/>
              <a:t>армакогенетика</a:t>
            </a:r>
            <a:r>
              <a:rPr lang="ru-RU" dirty="0" smtClean="0"/>
              <a:t> -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қолданылатын</a:t>
            </a:r>
            <a:r>
              <a:rPr lang="ru-RU" dirty="0" smtClean="0"/>
              <a:t> </a:t>
            </a:r>
            <a:r>
              <a:rPr lang="ru-RU" dirty="0" err="1" smtClean="0"/>
              <a:t>ғылым</a:t>
            </a:r>
            <a:r>
              <a:rPr lang="ru-RU" dirty="0" smtClean="0"/>
              <a:t>: </a:t>
            </a:r>
            <a:r>
              <a:rPr lang="ru-RU" dirty="0" err="1" smtClean="0"/>
              <a:t>ағзаның</a:t>
            </a:r>
            <a:r>
              <a:rPr lang="ru-RU" dirty="0" smtClean="0"/>
              <a:t> </a:t>
            </a:r>
            <a:r>
              <a:rPr lang="ru-RU" dirty="0" err="1" smtClean="0"/>
              <a:t>тұқым</a:t>
            </a:r>
            <a:r>
              <a:rPr lang="ru-RU" dirty="0" smtClean="0"/>
              <a:t> </a:t>
            </a:r>
            <a:r>
              <a:rPr lang="ru-RU" dirty="0" err="1" smtClean="0"/>
              <a:t>қуалайтын</a:t>
            </a:r>
            <a:r>
              <a:rPr lang="ru-RU" dirty="0" smtClean="0"/>
              <a:t> </a:t>
            </a:r>
            <a:r>
              <a:rPr lang="ru-RU" dirty="0" err="1" smtClean="0"/>
              <a:t>факторларына</a:t>
            </a:r>
            <a:r>
              <a:rPr lang="ru-RU" dirty="0" smtClean="0"/>
              <a:t> </a:t>
            </a:r>
            <a:r>
              <a:rPr lang="ru-RU" dirty="0" err="1" smtClean="0"/>
              <a:t>тәуелді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дәрі-дәрмектерге</a:t>
            </a:r>
            <a:r>
              <a:rPr lang="ru-RU" dirty="0" smtClean="0"/>
              <a:t> </a:t>
            </a:r>
            <a:r>
              <a:rPr lang="ru-RU" dirty="0" err="1" smtClean="0"/>
              <a:t>реакциясын</a:t>
            </a:r>
            <a:r>
              <a:rPr lang="ru-RU" dirty="0" smtClean="0"/>
              <a:t> </a:t>
            </a:r>
            <a:r>
              <a:rPr lang="ru-RU" dirty="0" err="1" smtClean="0"/>
              <a:t>зерттейді.Осы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</a:t>
            </a:r>
            <a:r>
              <a:rPr lang="ru-RU" dirty="0" smtClean="0"/>
              <a:t> </a:t>
            </a:r>
            <a:r>
              <a:rPr lang="ru-RU" dirty="0" err="1" smtClean="0"/>
              <a:t>қабылдамас</a:t>
            </a:r>
            <a:r>
              <a:rPr lang="ru-RU" dirty="0" smtClean="0"/>
              <a:t> </a:t>
            </a:r>
            <a:r>
              <a:rPr lang="ru-RU" dirty="0" err="1" smtClean="0"/>
              <a:t>бұрын</a:t>
            </a:r>
            <a:r>
              <a:rPr lang="ru-RU" dirty="0" smtClean="0"/>
              <a:t>, </a:t>
            </a:r>
            <a:r>
              <a:rPr lang="ru-RU" dirty="0" err="1" smtClean="0"/>
              <a:t>гендердің</a:t>
            </a:r>
            <a:r>
              <a:rPr lang="ru-RU" dirty="0" smtClean="0"/>
              <a:t> </a:t>
            </a:r>
            <a:r>
              <a:rPr lang="ru-RU" dirty="0" err="1" smtClean="0"/>
              <a:t>ерекшеліктері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білу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Дәрігер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емдеуді</a:t>
            </a:r>
            <a:r>
              <a:rPr lang="ru-RU" dirty="0" smtClean="0"/>
              <a:t> </a:t>
            </a:r>
            <a:r>
              <a:rPr lang="ru-RU" dirty="0" err="1" smtClean="0"/>
              <a:t>тағайындамас</a:t>
            </a:r>
            <a:r>
              <a:rPr lang="ru-RU" dirty="0" smtClean="0"/>
              <a:t> </a:t>
            </a:r>
            <a:r>
              <a:rPr lang="ru-RU" dirty="0" err="1" smtClean="0"/>
              <a:t>бұрын</a:t>
            </a:r>
            <a:r>
              <a:rPr lang="ru-RU" dirty="0" smtClean="0"/>
              <a:t> </a:t>
            </a:r>
            <a:r>
              <a:rPr lang="ru-RU" dirty="0" err="1" smtClean="0"/>
              <a:t>пациенттің</a:t>
            </a:r>
            <a:r>
              <a:rPr lang="ru-RU" dirty="0" smtClean="0"/>
              <a:t> </a:t>
            </a:r>
            <a:r>
              <a:rPr lang="ru-RU" dirty="0" err="1" smtClean="0"/>
              <a:t>геномының</a:t>
            </a:r>
            <a:r>
              <a:rPr lang="ru-RU" dirty="0" smtClean="0"/>
              <a:t> </a:t>
            </a:r>
            <a:r>
              <a:rPr lang="ru-RU" dirty="0" err="1" smtClean="0"/>
              <a:t>ерекшеліктерін</a:t>
            </a:r>
            <a:r>
              <a:rPr lang="ru-RU" dirty="0" smtClean="0"/>
              <a:t> </a:t>
            </a:r>
            <a:r>
              <a:rPr lang="ru-RU" dirty="0" err="1" smtClean="0"/>
              <a:t>білу</a:t>
            </a:r>
            <a:r>
              <a:rPr lang="ru-RU" dirty="0" smtClean="0"/>
              <a:t> </a:t>
            </a:r>
            <a:r>
              <a:rPr lang="ru-RU" dirty="0" err="1" smtClean="0"/>
              <a:t>маңызды</a:t>
            </a:r>
            <a:r>
              <a:rPr lang="ru-RU" dirty="0" smtClean="0"/>
              <a:t>. </a:t>
            </a:r>
            <a:r>
              <a:rPr lang="ru-RU" dirty="0" err="1" smtClean="0"/>
              <a:t>Қазіргі</a:t>
            </a:r>
            <a:r>
              <a:rPr lang="ru-RU" dirty="0" smtClean="0"/>
              <a:t> </a:t>
            </a:r>
            <a:r>
              <a:rPr lang="ru-RU" dirty="0" err="1" smtClean="0"/>
              <a:t>уақытта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</a:t>
            </a:r>
            <a:r>
              <a:rPr lang="ru-RU" dirty="0" smtClean="0"/>
              <a:t> </a:t>
            </a:r>
            <a:r>
              <a:rPr lang="ru-RU" dirty="0" err="1" smtClean="0"/>
              <a:t>таңдау</a:t>
            </a:r>
            <a:r>
              <a:rPr lang="ru-RU" dirty="0" smtClean="0"/>
              <a:t> мен </a:t>
            </a:r>
            <a:r>
              <a:rPr lang="ru-RU" dirty="0" err="1" smtClean="0"/>
              <a:t>қабылдауға</a:t>
            </a:r>
            <a:r>
              <a:rPr lang="ru-RU" dirty="0" smtClean="0"/>
              <a:t> </a:t>
            </a:r>
            <a:r>
              <a:rPr lang="ru-RU" dirty="0" err="1" smtClean="0"/>
              <a:t>ұқсас</a:t>
            </a:r>
            <a:r>
              <a:rPr lang="ru-RU" dirty="0" smtClean="0"/>
              <a:t> </a:t>
            </a:r>
            <a:r>
              <a:rPr lang="ru-RU" dirty="0" err="1" smtClean="0"/>
              <a:t>тәсіл</a:t>
            </a:r>
            <a:r>
              <a:rPr lang="ru-RU" dirty="0" smtClean="0"/>
              <a:t> тек </a:t>
            </a:r>
            <a:r>
              <a:rPr lang="ru-RU" dirty="0" err="1" smtClean="0"/>
              <a:t>шектеулі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дәрі-дәрмектерге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 </a:t>
            </a:r>
            <a:r>
              <a:rPr lang="ru-RU" dirty="0" err="1" smtClean="0"/>
              <a:t>қолданылады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өте</a:t>
            </a:r>
            <a:r>
              <a:rPr lang="ru-RU" dirty="0" smtClean="0"/>
              <a:t> </a:t>
            </a:r>
            <a:r>
              <a:rPr lang="ru-RU" dirty="0" err="1" smtClean="0"/>
              <a:t>сирек</a:t>
            </a:r>
            <a:r>
              <a:rPr lang="ru-RU" dirty="0" smtClean="0"/>
              <a:t> </a:t>
            </a:r>
            <a:r>
              <a:rPr lang="ru-RU" dirty="0" err="1" smtClean="0"/>
              <a:t>қолданылады</a:t>
            </a:r>
            <a:r>
              <a:rPr lang="ru-RU" dirty="0" smtClean="0"/>
              <a:t>, </a:t>
            </a:r>
            <a:r>
              <a:rPr lang="ru-RU" dirty="0" err="1" smtClean="0"/>
              <a:t>бірақ</a:t>
            </a:r>
            <a:r>
              <a:rPr lang="ru-RU" dirty="0" smtClean="0"/>
              <a:t> </a:t>
            </a:r>
            <a:r>
              <a:rPr lang="ru-RU" dirty="0" err="1" smtClean="0"/>
              <a:t>жақын</a:t>
            </a:r>
            <a:r>
              <a:rPr lang="ru-RU" dirty="0" smtClean="0"/>
              <a:t> </a:t>
            </a:r>
            <a:r>
              <a:rPr lang="ru-RU" dirty="0" err="1" smtClean="0"/>
              <a:t>арада</a:t>
            </a:r>
            <a:r>
              <a:rPr lang="ru-RU" dirty="0" smtClean="0"/>
              <a:t> </a:t>
            </a:r>
            <a:r>
              <a:rPr lang="ru-RU" dirty="0" err="1" smtClean="0"/>
              <a:t>пациенттің</a:t>
            </a:r>
            <a:r>
              <a:rPr lang="ru-RU" dirty="0" smtClean="0"/>
              <a:t> </a:t>
            </a:r>
            <a:r>
              <a:rPr lang="ru-RU" dirty="0" err="1" smtClean="0"/>
              <a:t>генін</a:t>
            </a:r>
            <a:r>
              <a:rPr lang="ru-RU" dirty="0" smtClean="0"/>
              <a:t> </a:t>
            </a:r>
            <a:r>
              <a:rPr lang="ru-RU" dirty="0" err="1" smtClean="0"/>
              <a:t>тестілеу</a:t>
            </a:r>
            <a:r>
              <a:rPr lang="ru-RU" dirty="0" smtClean="0"/>
              <a:t> </a:t>
            </a:r>
            <a:r>
              <a:rPr lang="ru-RU" dirty="0" err="1" smtClean="0"/>
              <a:t>емдеуші</a:t>
            </a:r>
            <a:r>
              <a:rPr lang="ru-RU" dirty="0" smtClean="0"/>
              <a:t> </a:t>
            </a:r>
            <a:r>
              <a:rPr lang="ru-RU" dirty="0" err="1" smtClean="0"/>
              <a:t>дәрігердің</a:t>
            </a:r>
            <a:r>
              <a:rPr lang="ru-RU" dirty="0" smtClean="0"/>
              <a:t> </a:t>
            </a:r>
            <a:r>
              <a:rPr lang="ru-RU" dirty="0" err="1" smtClean="0"/>
              <a:t>жұмысында</a:t>
            </a:r>
            <a:r>
              <a:rPr lang="ru-RU" dirty="0" smtClean="0"/>
              <a:t> </a:t>
            </a:r>
            <a:r>
              <a:rPr lang="ru-RU" dirty="0" err="1" smtClean="0"/>
              <a:t>әдеттегі</a:t>
            </a:r>
            <a:r>
              <a:rPr lang="ru-RU" dirty="0" smtClean="0"/>
              <a:t> </a:t>
            </a:r>
            <a:r>
              <a:rPr lang="ru-RU" dirty="0" err="1" smtClean="0"/>
              <a:t>әдіс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Шынында</a:t>
            </a:r>
            <a:r>
              <a:rPr lang="ru-RU" dirty="0" smtClean="0"/>
              <a:t> да,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адамға</a:t>
            </a:r>
            <a:r>
              <a:rPr lang="ru-RU" dirty="0" smtClean="0"/>
              <a:t> </a:t>
            </a:r>
            <a:r>
              <a:rPr lang="ru-RU" dirty="0" err="1" smtClean="0"/>
              <a:t>көмектесетін</a:t>
            </a:r>
            <a:r>
              <a:rPr lang="ru-RU" dirty="0" smtClean="0"/>
              <a:t> </a:t>
            </a:r>
            <a:r>
              <a:rPr lang="ru-RU" dirty="0" err="1" smtClean="0"/>
              <a:t>нәрсе</a:t>
            </a:r>
            <a:r>
              <a:rPr lang="ru-RU" dirty="0" smtClean="0"/>
              <a:t> </a:t>
            </a:r>
            <a:r>
              <a:rPr lang="ru-RU" dirty="0" err="1" smtClean="0"/>
              <a:t>екіншісіне</a:t>
            </a:r>
            <a:r>
              <a:rPr lang="ru-RU" dirty="0" smtClean="0"/>
              <a:t> </a:t>
            </a:r>
            <a:r>
              <a:rPr lang="ru-RU" dirty="0" err="1" smtClean="0"/>
              <a:t>зиян</a:t>
            </a:r>
            <a:r>
              <a:rPr lang="ru-RU" dirty="0" smtClean="0"/>
              <a:t> </a:t>
            </a:r>
            <a:r>
              <a:rPr lang="ru-RU" dirty="0" err="1" smtClean="0"/>
              <a:t>тигізуі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. </a:t>
            </a:r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 smtClean="0"/>
              <a:t>әмбебап</a:t>
            </a:r>
            <a:r>
              <a:rPr lang="ru-RU" dirty="0" smtClean="0"/>
              <a:t> принцип </a:t>
            </a:r>
            <a:r>
              <a:rPr lang="ru-RU" dirty="0" err="1" smtClean="0"/>
              <a:t>адам</a:t>
            </a:r>
            <a:r>
              <a:rPr lang="ru-RU" dirty="0" smtClean="0"/>
              <a:t> </a:t>
            </a:r>
            <a:r>
              <a:rPr lang="ru-RU" dirty="0" err="1" smtClean="0"/>
              <a:t>өмірінің</a:t>
            </a:r>
            <a:r>
              <a:rPr lang="ru-RU" dirty="0" smtClean="0"/>
              <a:t> </a:t>
            </a:r>
            <a:r>
              <a:rPr lang="ru-RU" dirty="0" err="1" smtClean="0"/>
              <a:t>көптеген</a:t>
            </a:r>
            <a:r>
              <a:rPr lang="ru-RU" dirty="0" smtClean="0"/>
              <a:t> </a:t>
            </a:r>
            <a:r>
              <a:rPr lang="ru-RU" dirty="0" err="1" smtClean="0"/>
              <a:t>салаларында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істейді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</a:t>
            </a:r>
            <a:r>
              <a:rPr lang="ru-RU" dirty="0" smtClean="0"/>
              <a:t> </a:t>
            </a:r>
            <a:r>
              <a:rPr lang="ru-RU" dirty="0" err="1" smtClean="0"/>
              <a:t>таңдау</a:t>
            </a:r>
            <a:r>
              <a:rPr lang="ru-RU" dirty="0" smtClean="0"/>
              <a:t> да </a:t>
            </a:r>
            <a:r>
              <a:rPr lang="ru-RU" dirty="0" err="1" smtClean="0"/>
              <a:t>ерекшелік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. </a:t>
            </a:r>
            <a:r>
              <a:rPr lang="ru-RU" dirty="0" err="1" smtClean="0"/>
              <a:t>Сұраққа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 smtClean="0"/>
              <a:t> </a:t>
            </a:r>
            <a:r>
              <a:rPr lang="ru-RU" dirty="0" err="1" smtClean="0"/>
              <a:t>дәрі</a:t>
            </a:r>
            <a:r>
              <a:rPr lang="ru-RU" dirty="0" smtClean="0"/>
              <a:t> </a:t>
            </a:r>
            <a:r>
              <a:rPr lang="ru-RU" dirty="0" err="1" smtClean="0"/>
              <a:t>қабылдауға</a:t>
            </a:r>
            <a:r>
              <a:rPr lang="ru-RU" dirty="0" smtClean="0"/>
              <a:t> </a:t>
            </a:r>
            <a:r>
              <a:rPr lang="ru-RU" dirty="0" err="1" smtClean="0"/>
              <a:t>тұрарлық</a:t>
            </a:r>
            <a:r>
              <a:rPr lang="ru-RU" dirty="0" smtClean="0"/>
              <a:t>, ал </a:t>
            </a:r>
            <a:r>
              <a:rPr lang="ru-RU" dirty="0" err="1" smtClean="0"/>
              <a:t>қайсысы</a:t>
            </a:r>
            <a:r>
              <a:rPr lang="ru-RU" dirty="0" smtClean="0"/>
              <a:t> </a:t>
            </a:r>
            <a:r>
              <a:rPr lang="ru-RU" dirty="0" err="1" smtClean="0"/>
              <a:t>жоқ</a:t>
            </a:r>
            <a:r>
              <a:rPr lang="ru-RU" dirty="0" smtClean="0"/>
              <a:t>, </a:t>
            </a:r>
            <a:r>
              <a:rPr lang="ru-RU" dirty="0" err="1" smtClean="0"/>
              <a:t>көбінесе</a:t>
            </a:r>
            <a:r>
              <a:rPr lang="ru-RU" dirty="0" smtClean="0"/>
              <a:t> </a:t>
            </a:r>
            <a:r>
              <a:rPr lang="ru-RU" dirty="0" err="1" smtClean="0"/>
              <a:t>гендерде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10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7383"/>
            <a:ext cx="10515600" cy="143691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 </a:t>
            </a:r>
            <a:r>
              <a:rPr lang="ru-RU" b="1" dirty="0" err="1" smtClean="0"/>
              <a:t>кезең</a:t>
            </a:r>
            <a:r>
              <a:rPr lang="ru-RU" b="1" dirty="0" smtClean="0"/>
              <a:t> - </a:t>
            </a:r>
            <a:r>
              <a:rPr lang="ru-RU" b="1" dirty="0" err="1" smtClean="0"/>
              <a:t>фармакогенетикалық</a:t>
            </a:r>
            <a:r>
              <a:rPr lang="ru-RU" b="1" dirty="0" smtClean="0"/>
              <a:t> </a:t>
            </a:r>
            <a:r>
              <a:rPr lang="ru-RU" b="1" dirty="0" err="1" smtClean="0"/>
              <a:t>құбылыстардың</a:t>
            </a:r>
            <a:r>
              <a:rPr lang="ru-RU" b="1" dirty="0" smtClean="0"/>
              <a:t> </a:t>
            </a:r>
            <a:r>
              <a:rPr lang="ru-RU" b="1" dirty="0" err="1" smtClean="0"/>
              <a:t>жинақталуы</a:t>
            </a:r>
            <a:r>
              <a:rPr lang="ru-RU" b="1" dirty="0" smtClean="0"/>
              <a:t> (1932-1960 </a:t>
            </a:r>
            <a:r>
              <a:rPr lang="ru-RU" b="1" dirty="0" err="1" smtClean="0"/>
              <a:t>жылдардың</a:t>
            </a:r>
            <a:r>
              <a:rPr lang="ru-RU" b="1" dirty="0" smtClean="0"/>
              <a:t> басы);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32857"/>
            <a:ext cx="10515600" cy="4544106"/>
          </a:xfrm>
        </p:spPr>
        <p:txBody>
          <a:bodyPr>
            <a:normAutofit/>
          </a:bodyPr>
          <a:lstStyle/>
          <a:p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ru-RU" dirty="0" err="1" smtClean="0"/>
              <a:t>түрлі</a:t>
            </a:r>
            <a:r>
              <a:rPr lang="ru-RU" dirty="0" smtClean="0"/>
              <a:t> </a:t>
            </a:r>
            <a:r>
              <a:rPr lang="ru-RU" dirty="0" err="1" smtClean="0"/>
              <a:t>авторлар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</a:t>
            </a:r>
            <a:r>
              <a:rPr lang="ru-RU" dirty="0" smtClean="0"/>
              <a:t> </a:t>
            </a:r>
            <a:r>
              <a:rPr lang="ru-RU" dirty="0" err="1" smtClean="0"/>
              <a:t>терминін</a:t>
            </a:r>
            <a:r>
              <a:rPr lang="ru-RU" dirty="0" smtClean="0"/>
              <a:t> </a:t>
            </a:r>
            <a:r>
              <a:rPr lang="ru-RU" dirty="0" err="1" smtClean="0"/>
              <a:t>кім</a:t>
            </a:r>
            <a:r>
              <a:rPr lang="ru-RU" dirty="0" smtClean="0"/>
              <a:t> </a:t>
            </a:r>
            <a:r>
              <a:rPr lang="ru-RU" dirty="0" err="1" smtClean="0"/>
              <a:t>енгізгені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ақпарат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: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дереккөзге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,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en-US" dirty="0" smtClean="0"/>
              <a:t>Vogel </a:t>
            </a:r>
            <a:r>
              <a:rPr lang="ru-RU" dirty="0" err="1" smtClean="0"/>
              <a:t>болды</a:t>
            </a:r>
            <a:r>
              <a:rPr lang="ru-RU" dirty="0" smtClean="0"/>
              <a:t>.</a:t>
            </a:r>
            <a:r>
              <a:rPr lang="en-US" dirty="0" smtClean="0"/>
              <a:t>F. (1959), </a:t>
            </a:r>
            <a:r>
              <a:rPr lang="ru-RU" dirty="0" err="1" smtClean="0"/>
              <a:t>басқалары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– </a:t>
            </a:r>
            <a:r>
              <a:rPr lang="en-US" dirty="0" err="1" smtClean="0"/>
              <a:t>Motulsky</a:t>
            </a:r>
            <a:r>
              <a:rPr lang="en-US" dirty="0" smtClean="0"/>
              <a:t> A. G. (1957). </a:t>
            </a:r>
            <a:r>
              <a:rPr lang="ru-RU" dirty="0" smtClean="0"/>
              <a:t>Осы </a:t>
            </a:r>
            <a:r>
              <a:rPr lang="ru-RU" dirty="0" err="1" smtClean="0"/>
              <a:t>уақыттан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</a:t>
            </a:r>
            <a:r>
              <a:rPr lang="ru-RU" dirty="0" smtClean="0"/>
              <a:t> </a:t>
            </a:r>
            <a:r>
              <a:rPr lang="ru-RU" dirty="0" err="1" smtClean="0"/>
              <a:t>бірқатар</a:t>
            </a:r>
            <a:r>
              <a:rPr lang="ru-RU" dirty="0" smtClean="0"/>
              <a:t> </a:t>
            </a:r>
            <a:r>
              <a:rPr lang="ru-RU" dirty="0" err="1" smtClean="0"/>
              <a:t>шартты</a:t>
            </a:r>
            <a:r>
              <a:rPr lang="ru-RU" dirty="0" smtClean="0"/>
              <a:t> </a:t>
            </a:r>
            <a:r>
              <a:rPr lang="ru-RU" dirty="0" err="1" smtClean="0"/>
              <a:t>түрде</a:t>
            </a:r>
            <a:r>
              <a:rPr lang="ru-RU" dirty="0" smtClean="0"/>
              <a:t> </a:t>
            </a:r>
            <a:r>
              <a:rPr lang="ru-RU" dirty="0" err="1" smtClean="0"/>
              <a:t>бөлінген</a:t>
            </a:r>
            <a:r>
              <a:rPr lang="ru-RU" dirty="0" smtClean="0"/>
              <a:t> </a:t>
            </a:r>
            <a:r>
              <a:rPr lang="ru-RU" dirty="0" err="1" smtClean="0"/>
              <a:t>кезеңдерден</a:t>
            </a:r>
            <a:r>
              <a:rPr lang="ru-RU" dirty="0" smtClean="0"/>
              <a:t> </a:t>
            </a:r>
            <a:r>
              <a:rPr lang="ru-RU" dirty="0" err="1" smtClean="0"/>
              <a:t>өтті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* </a:t>
            </a:r>
            <a:r>
              <a:rPr lang="en-US" dirty="0" smtClean="0"/>
              <a:t>I </a:t>
            </a:r>
            <a:r>
              <a:rPr lang="ru-RU" dirty="0" err="1" smtClean="0"/>
              <a:t>кезең</a:t>
            </a:r>
            <a:r>
              <a:rPr lang="ru-RU" dirty="0" smtClean="0"/>
              <a:t> - </a:t>
            </a:r>
            <a:r>
              <a:rPr lang="ru-RU" dirty="0" err="1" smtClean="0"/>
              <a:t>фармакогенетикалық</a:t>
            </a:r>
            <a:r>
              <a:rPr lang="ru-RU" dirty="0" smtClean="0"/>
              <a:t> </a:t>
            </a:r>
            <a:r>
              <a:rPr lang="ru-RU" dirty="0" err="1" smtClean="0"/>
              <a:t>құбылыстардың</a:t>
            </a:r>
            <a:r>
              <a:rPr lang="ru-RU" dirty="0" smtClean="0"/>
              <a:t> </a:t>
            </a:r>
            <a:r>
              <a:rPr lang="ru-RU" dirty="0" err="1" smtClean="0"/>
              <a:t>жинақталуы</a:t>
            </a:r>
            <a:r>
              <a:rPr lang="ru-RU" dirty="0" smtClean="0"/>
              <a:t> (1932-1960 </a:t>
            </a:r>
            <a:r>
              <a:rPr lang="ru-RU" dirty="0" err="1" smtClean="0"/>
              <a:t>жылдардың</a:t>
            </a:r>
            <a:r>
              <a:rPr lang="ru-RU" dirty="0" smtClean="0"/>
              <a:t> басы);</a:t>
            </a:r>
          </a:p>
          <a:p>
            <a:r>
              <a:rPr lang="ru-RU" dirty="0" smtClean="0"/>
              <a:t>* </a:t>
            </a:r>
            <a:r>
              <a:rPr lang="en-US" dirty="0" smtClean="0"/>
              <a:t>II </a:t>
            </a:r>
            <a:r>
              <a:rPr lang="ru-RU" dirty="0" err="1" smtClean="0"/>
              <a:t>кезең-фармакогенетиканың</a:t>
            </a:r>
            <a:r>
              <a:rPr lang="ru-RU" dirty="0" smtClean="0"/>
              <a:t> </a:t>
            </a:r>
            <a:r>
              <a:rPr lang="ru-RU" dirty="0" err="1" smtClean="0"/>
              <a:t>іргелі</a:t>
            </a:r>
            <a:r>
              <a:rPr lang="ru-RU" dirty="0" smtClean="0"/>
              <a:t> 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қалыптасуы</a:t>
            </a:r>
            <a:r>
              <a:rPr lang="ru-RU" dirty="0" smtClean="0"/>
              <a:t> (1960-1990 </a:t>
            </a:r>
            <a:r>
              <a:rPr lang="ru-RU" dirty="0" err="1" smtClean="0"/>
              <a:t>жылдардың</a:t>
            </a:r>
            <a:r>
              <a:rPr lang="ru-RU" dirty="0" smtClean="0"/>
              <a:t> басы);</a:t>
            </a:r>
          </a:p>
          <a:p>
            <a:r>
              <a:rPr lang="ru-RU" dirty="0" smtClean="0"/>
              <a:t>* </a:t>
            </a:r>
            <a:r>
              <a:rPr lang="en-US" dirty="0" smtClean="0"/>
              <a:t>III </a:t>
            </a:r>
            <a:r>
              <a:rPr lang="ru-RU" dirty="0" err="1" smtClean="0"/>
              <a:t>кезең</a:t>
            </a:r>
            <a:r>
              <a:rPr lang="ru-RU" dirty="0" smtClean="0"/>
              <a:t> - </a:t>
            </a:r>
            <a:r>
              <a:rPr lang="ru-RU" dirty="0" err="1" smtClean="0"/>
              <a:t>фармакогенетиканың</a:t>
            </a:r>
            <a:r>
              <a:rPr lang="ru-RU" dirty="0" smtClean="0"/>
              <a:t> </a:t>
            </a:r>
            <a:r>
              <a:rPr lang="ru-RU" dirty="0" err="1" smtClean="0"/>
              <a:t>қолданбалы</a:t>
            </a:r>
            <a:r>
              <a:rPr lang="ru-RU" dirty="0" smtClean="0"/>
              <a:t>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ғылым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қалыптасуы</a:t>
            </a:r>
            <a:r>
              <a:rPr lang="ru-RU" dirty="0" smtClean="0"/>
              <a:t>, </a:t>
            </a:r>
            <a:r>
              <a:rPr lang="ru-RU" dirty="0" err="1" smtClean="0"/>
              <a:t>фармакогенетикадан</a:t>
            </a:r>
            <a:r>
              <a:rPr lang="ru-RU" dirty="0" smtClean="0"/>
              <a:t> </a:t>
            </a:r>
            <a:r>
              <a:rPr lang="ru-RU" dirty="0" err="1" smtClean="0"/>
              <a:t>фармакогеномикаға</a:t>
            </a:r>
            <a:r>
              <a:rPr lang="ru-RU" dirty="0" smtClean="0"/>
              <a:t> </a:t>
            </a:r>
            <a:r>
              <a:rPr lang="ru-RU" dirty="0" err="1" smtClean="0"/>
              <a:t>көшу</a:t>
            </a:r>
            <a:r>
              <a:rPr lang="ru-RU" dirty="0" smtClean="0"/>
              <a:t> (2000 </a:t>
            </a:r>
            <a:r>
              <a:rPr lang="ru-RU" dirty="0" err="1" smtClean="0"/>
              <a:t>жылдардың</a:t>
            </a:r>
            <a:r>
              <a:rPr lang="ru-RU" dirty="0" smtClean="0"/>
              <a:t> басы).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2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/>
          </a:bodyPr>
          <a:lstStyle/>
          <a:p>
            <a:r>
              <a:rPr lang="ru-RU" dirty="0" smtClean="0"/>
              <a:t>1932-примахин </a:t>
            </a:r>
            <a:r>
              <a:rPr lang="ru-RU" dirty="0" err="1" smtClean="0"/>
              <a:t>қабылдаған</a:t>
            </a:r>
            <a:r>
              <a:rPr lang="ru-RU" dirty="0" smtClean="0"/>
              <a:t> </a:t>
            </a:r>
            <a:r>
              <a:rPr lang="ru-RU" dirty="0" err="1" smtClean="0"/>
              <a:t>гемолитикалық</a:t>
            </a:r>
            <a:r>
              <a:rPr lang="ru-RU" dirty="0" smtClean="0"/>
              <a:t> </a:t>
            </a:r>
            <a:r>
              <a:rPr lang="ru-RU" dirty="0" err="1" smtClean="0"/>
              <a:t>анемияның</a:t>
            </a:r>
            <a:r>
              <a:rPr lang="ru-RU" dirty="0" smtClean="0"/>
              <a:t> </a:t>
            </a:r>
            <a:r>
              <a:rPr lang="ru-RU" dirty="0" err="1" smtClean="0"/>
              <a:t>отбасылық</a:t>
            </a:r>
            <a:r>
              <a:rPr lang="ru-RU" dirty="0" smtClean="0"/>
              <a:t> </a:t>
            </a:r>
            <a:r>
              <a:rPr lang="ru-RU" dirty="0" err="1" smtClean="0"/>
              <a:t>жағдайларын</a:t>
            </a:r>
            <a:r>
              <a:rPr lang="ru-RU" dirty="0" smtClean="0"/>
              <a:t> </a:t>
            </a:r>
            <a:r>
              <a:rPr lang="ru-RU" dirty="0" err="1" smtClean="0"/>
              <a:t>сипаттау</a:t>
            </a:r>
            <a:r>
              <a:rPr lang="ru-RU" dirty="0" smtClean="0"/>
              <a:t> [</a:t>
            </a:r>
            <a:r>
              <a:rPr lang="en-US" dirty="0" err="1" smtClean="0"/>
              <a:t>Cherman</a:t>
            </a:r>
            <a:r>
              <a:rPr lang="en-US" dirty="0" smtClean="0"/>
              <a:t>, 1932]</a:t>
            </a:r>
            <a:endParaRPr lang="kk-KZ" dirty="0" smtClean="0"/>
          </a:p>
          <a:p>
            <a:r>
              <a:rPr lang="en-US" dirty="0" smtClean="0"/>
              <a:t>1952-</a:t>
            </a:r>
            <a:r>
              <a:rPr lang="ru-RU" dirty="0" err="1" smtClean="0"/>
              <a:t>акаталаземияның</a:t>
            </a:r>
            <a:r>
              <a:rPr lang="ru-RU" dirty="0" smtClean="0"/>
              <a:t> </a:t>
            </a:r>
            <a:r>
              <a:rPr lang="ru-RU" dirty="0" err="1" smtClean="0"/>
              <a:t>отбасылық</a:t>
            </a:r>
            <a:r>
              <a:rPr lang="ru-RU" dirty="0" smtClean="0"/>
              <a:t> </a:t>
            </a:r>
            <a:r>
              <a:rPr lang="ru-RU" dirty="0" err="1" smtClean="0"/>
              <a:t>жағдайының</a:t>
            </a:r>
            <a:r>
              <a:rPr lang="ru-RU" dirty="0" smtClean="0"/>
              <a:t> </a:t>
            </a:r>
            <a:r>
              <a:rPr lang="ru-RU" dirty="0" err="1" smtClean="0"/>
              <a:t>сипаттамасы</a:t>
            </a:r>
            <a:r>
              <a:rPr lang="ru-RU" dirty="0" smtClean="0"/>
              <a:t> [</a:t>
            </a:r>
            <a:r>
              <a:rPr lang="ru-RU" dirty="0" err="1" smtClean="0"/>
              <a:t>Такахара</a:t>
            </a:r>
            <a:r>
              <a:rPr lang="ru-RU" dirty="0" smtClean="0"/>
              <a:t> ,1952]</a:t>
            </a:r>
            <a:r>
              <a:rPr lang="ru-RU" dirty="0" err="1" smtClean="0"/>
              <a:t>Суксаметонияға</a:t>
            </a:r>
            <a:r>
              <a:rPr lang="ru-RU" dirty="0" smtClean="0"/>
              <a:t> </a:t>
            </a:r>
            <a:r>
              <a:rPr lang="ru-RU" dirty="0" err="1" smtClean="0"/>
              <a:t>жоғары</a:t>
            </a:r>
            <a:r>
              <a:rPr lang="ru-RU" dirty="0" smtClean="0"/>
              <a:t> </a:t>
            </a:r>
            <a:r>
              <a:rPr lang="ru-RU" dirty="0" err="1" smtClean="0"/>
              <a:t>сезімталдық</a:t>
            </a:r>
            <a:r>
              <a:rPr lang="ru-RU" dirty="0" smtClean="0"/>
              <a:t> </a:t>
            </a:r>
            <a:r>
              <a:rPr lang="ru-RU" dirty="0" err="1" smtClean="0"/>
              <a:t>жағдайының</a:t>
            </a:r>
            <a:r>
              <a:rPr lang="ru-RU" dirty="0" smtClean="0"/>
              <a:t> </a:t>
            </a:r>
            <a:r>
              <a:rPr lang="ru-RU" dirty="0" err="1" smtClean="0"/>
              <a:t>сипаттамасы</a:t>
            </a:r>
            <a:r>
              <a:rPr lang="ru-RU" dirty="0" smtClean="0"/>
              <a:t>[</a:t>
            </a:r>
            <a:r>
              <a:rPr lang="en-US" dirty="0" smtClean="0"/>
              <a:t>Bourne, 1952]</a:t>
            </a:r>
            <a:endParaRPr lang="kk-KZ" dirty="0" smtClean="0"/>
          </a:p>
          <a:p>
            <a:r>
              <a:rPr lang="en-US" dirty="0" smtClean="0"/>
              <a:t>1957-</a:t>
            </a:r>
            <a:r>
              <a:rPr lang="ru-RU" dirty="0" err="1" smtClean="0"/>
              <a:t>суксаметониюоға</a:t>
            </a:r>
            <a:r>
              <a:rPr lang="ru-RU" dirty="0" smtClean="0"/>
              <a:t> </a:t>
            </a:r>
            <a:r>
              <a:rPr lang="ru-RU" dirty="0" err="1" smtClean="0"/>
              <a:t>жоғары</a:t>
            </a:r>
            <a:r>
              <a:rPr lang="ru-RU" dirty="0" smtClean="0"/>
              <a:t> </a:t>
            </a:r>
            <a:r>
              <a:rPr lang="ru-RU" dirty="0" err="1" smtClean="0"/>
              <a:t>сезімталдық</a:t>
            </a:r>
            <a:r>
              <a:rPr lang="ru-RU" dirty="0" smtClean="0"/>
              <a:t> </a:t>
            </a:r>
            <a:r>
              <a:rPr lang="ru-RU" dirty="0" err="1" smtClean="0"/>
              <a:t>бутирилхолиэстеразаның</a:t>
            </a:r>
            <a:r>
              <a:rPr lang="ru-RU" dirty="0" smtClean="0"/>
              <a:t> </a:t>
            </a:r>
            <a:r>
              <a:rPr lang="ru-RU" dirty="0" err="1" smtClean="0"/>
              <a:t>белсенділігінің</a:t>
            </a:r>
            <a:r>
              <a:rPr lang="ru-RU" dirty="0" smtClean="0"/>
              <a:t> </a:t>
            </a:r>
            <a:r>
              <a:rPr lang="ru-RU" dirty="0" err="1" smtClean="0"/>
              <a:t>төмендеуімен</a:t>
            </a:r>
            <a:r>
              <a:rPr lang="ru-RU" dirty="0" smtClean="0"/>
              <a:t> </a:t>
            </a:r>
            <a:r>
              <a:rPr lang="ru-RU" dirty="0" err="1" smtClean="0"/>
              <a:t>шартталған</a:t>
            </a:r>
            <a:r>
              <a:rPr lang="ru-RU" dirty="0" smtClean="0"/>
              <a:t> [</a:t>
            </a:r>
            <a:r>
              <a:rPr lang="en-US" dirty="0" err="1" smtClean="0"/>
              <a:t>Genest</a:t>
            </a:r>
            <a:r>
              <a:rPr lang="en-US" dirty="0" smtClean="0"/>
              <a:t>, </a:t>
            </a:r>
            <a:r>
              <a:rPr lang="en-US" dirty="0" err="1" smtClean="0"/>
              <a:t>Kalow</a:t>
            </a:r>
            <a:r>
              <a:rPr lang="en-US" dirty="0" smtClean="0"/>
              <a:t>, 1957]</a:t>
            </a:r>
            <a:endParaRPr lang="kk-KZ" dirty="0" smtClean="0"/>
          </a:p>
          <a:p>
            <a:r>
              <a:rPr lang="ru-RU" dirty="0" err="1" smtClean="0"/>
              <a:t>Препараттарға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 идиосинкразия </a:t>
            </a:r>
            <a:r>
              <a:rPr lang="ru-RU" dirty="0" err="1" smtClean="0"/>
              <a:t>генетикалық</a:t>
            </a:r>
            <a:r>
              <a:rPr lang="ru-RU" dirty="0" smtClean="0"/>
              <a:t> </a:t>
            </a:r>
            <a:r>
              <a:rPr lang="ru-RU" dirty="0" err="1" smtClean="0"/>
              <a:t>ерекшеліктерден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ештеңе</a:t>
            </a:r>
            <a:r>
              <a:rPr lang="ru-RU" dirty="0" smtClean="0"/>
              <a:t> </a:t>
            </a:r>
            <a:r>
              <a:rPr lang="ru-RU" dirty="0" err="1" smtClean="0"/>
              <a:t>көрсетпейтін</a:t>
            </a:r>
            <a:r>
              <a:rPr lang="ru-RU" dirty="0" smtClean="0"/>
              <a:t> </a:t>
            </a:r>
            <a:r>
              <a:rPr lang="ru-RU" dirty="0" err="1" smtClean="0"/>
              <a:t>ферменттердің</a:t>
            </a:r>
            <a:r>
              <a:rPr lang="ru-RU" dirty="0" smtClean="0"/>
              <a:t> </a:t>
            </a:r>
            <a:r>
              <a:rPr lang="ru-RU" dirty="0" err="1" smtClean="0"/>
              <a:t>жетіспеушілігінен</a:t>
            </a:r>
            <a:r>
              <a:rPr lang="ru-RU" dirty="0" smtClean="0"/>
              <a:t> </a:t>
            </a:r>
            <a:r>
              <a:rPr lang="ru-RU" dirty="0" err="1" smtClean="0"/>
              <a:t>туындауы</a:t>
            </a:r>
            <a:r>
              <a:rPr lang="ru-RU" dirty="0" smtClean="0"/>
              <a:t> </a:t>
            </a:r>
            <a:r>
              <a:rPr lang="ru-RU" dirty="0" err="1" smtClean="0"/>
              <a:t>мүмкін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болжам</a:t>
            </a:r>
            <a:r>
              <a:rPr lang="ru-RU" dirty="0" smtClean="0"/>
              <a:t> бар [</a:t>
            </a:r>
            <a:r>
              <a:rPr lang="en-US" dirty="0" err="1" smtClean="0"/>
              <a:t>Motulsky</a:t>
            </a:r>
            <a:r>
              <a:rPr lang="en-US" dirty="0" smtClean="0"/>
              <a:t> A. G.,1957]</a:t>
            </a:r>
            <a:endParaRPr lang="kk-KZ" dirty="0" smtClean="0"/>
          </a:p>
          <a:p>
            <a:r>
              <a:rPr lang="en-US" dirty="0" smtClean="0"/>
              <a:t>1959 </a:t>
            </a:r>
            <a:r>
              <a:rPr lang="ru-RU" dirty="0" smtClean="0"/>
              <a:t>ж. -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</a:t>
            </a:r>
            <a:r>
              <a:rPr lang="ru-RU" dirty="0" smtClean="0"/>
              <a:t> </a:t>
            </a:r>
            <a:r>
              <a:rPr lang="ru-RU" dirty="0" err="1" smtClean="0"/>
              <a:t>қолдану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гемолиздің</a:t>
            </a:r>
            <a:r>
              <a:rPr lang="ru-RU" dirty="0" smtClean="0"/>
              <a:t> </a:t>
            </a:r>
            <a:r>
              <a:rPr lang="ru-RU" dirty="0" err="1" smtClean="0"/>
              <a:t>себебі</a:t>
            </a:r>
            <a:r>
              <a:rPr lang="ru-RU" dirty="0" smtClean="0"/>
              <a:t> </a:t>
            </a:r>
            <a:r>
              <a:rPr lang="ru-RU" dirty="0" err="1" smtClean="0"/>
              <a:t>глюкозаның</a:t>
            </a:r>
            <a:r>
              <a:rPr lang="ru-RU" dirty="0" smtClean="0"/>
              <a:t> </a:t>
            </a:r>
            <a:r>
              <a:rPr lang="ru-RU" dirty="0" err="1" smtClean="0"/>
              <a:t>тұқым</a:t>
            </a:r>
            <a:r>
              <a:rPr lang="ru-RU" dirty="0" smtClean="0"/>
              <a:t> </a:t>
            </a:r>
            <a:r>
              <a:rPr lang="ru-RU" dirty="0" err="1" smtClean="0"/>
              <a:t>қуалайтын</a:t>
            </a:r>
            <a:r>
              <a:rPr lang="ru-RU" dirty="0" smtClean="0"/>
              <a:t> тапшылығы6фосфат </a:t>
            </a:r>
            <a:r>
              <a:rPr lang="ru-RU" dirty="0" err="1" smtClean="0"/>
              <a:t>дегидрогеназасы</a:t>
            </a:r>
            <a:r>
              <a:rPr lang="ru-RU" dirty="0" smtClean="0"/>
              <a:t> [</a:t>
            </a:r>
            <a:r>
              <a:rPr lang="en-US" dirty="0" smtClean="0"/>
              <a:t>Gross, Marks, 1959] </a:t>
            </a:r>
            <a:endParaRPr lang="kk-KZ" dirty="0" smtClean="0"/>
          </a:p>
          <a:p>
            <a:r>
              <a:rPr lang="en-US" dirty="0" smtClean="0"/>
              <a:t>"</a:t>
            </a:r>
            <a:r>
              <a:rPr lang="ru-RU" b="1" dirty="0" err="1" smtClean="0"/>
              <a:t>фармакогенетика</a:t>
            </a:r>
            <a:r>
              <a:rPr lang="ru-RU" b="1" dirty="0" smtClean="0"/>
              <a:t>"</a:t>
            </a:r>
            <a:r>
              <a:rPr lang="ru-RU" dirty="0" smtClean="0"/>
              <a:t> </a:t>
            </a:r>
            <a:r>
              <a:rPr lang="ru-RU" dirty="0" err="1" smtClean="0"/>
              <a:t>термині</a:t>
            </a:r>
            <a:r>
              <a:rPr lang="ru-RU" dirty="0" smtClean="0"/>
              <a:t> </a:t>
            </a:r>
            <a:r>
              <a:rPr lang="ru-RU" dirty="0" err="1" smtClean="0"/>
              <a:t>енгізілді</a:t>
            </a:r>
            <a:r>
              <a:rPr lang="ru-RU" dirty="0" smtClean="0"/>
              <a:t>, </a:t>
            </a:r>
            <a:r>
              <a:rPr lang="ru-RU" dirty="0" err="1" smtClean="0"/>
              <a:t>бұл</a:t>
            </a:r>
            <a:r>
              <a:rPr lang="ru-RU" dirty="0" smtClean="0"/>
              <a:t> "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маңызды</a:t>
            </a:r>
            <a:r>
              <a:rPr lang="ru-RU" dirty="0" smtClean="0"/>
              <a:t> </a:t>
            </a:r>
            <a:r>
              <a:rPr lang="ru-RU" dirty="0" err="1" smtClean="0"/>
              <a:t>тұқым</a:t>
            </a:r>
            <a:r>
              <a:rPr lang="ru-RU" dirty="0" smtClean="0"/>
              <a:t> </a:t>
            </a:r>
            <a:r>
              <a:rPr lang="ru-RU" dirty="0" err="1" smtClean="0"/>
              <a:t>қуалайтын</a:t>
            </a:r>
            <a:r>
              <a:rPr lang="ru-RU" dirty="0" smtClean="0"/>
              <a:t> </a:t>
            </a:r>
            <a:r>
              <a:rPr lang="ru-RU" dirty="0" err="1" smtClean="0"/>
              <a:t>ерекшеліктерді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" </a:t>
            </a:r>
            <a:r>
              <a:rPr lang="ru-RU" dirty="0" err="1" smtClean="0"/>
              <a:t>дегенді</a:t>
            </a:r>
            <a:r>
              <a:rPr lang="ru-RU" dirty="0" smtClean="0"/>
              <a:t> </a:t>
            </a:r>
            <a:r>
              <a:rPr lang="ru-RU" dirty="0" err="1" smtClean="0"/>
              <a:t>білдіреді</a:t>
            </a:r>
            <a:r>
              <a:rPr lang="ru-RU" dirty="0" smtClean="0"/>
              <a:t> [</a:t>
            </a:r>
            <a:r>
              <a:rPr lang="en-US" dirty="0" smtClean="0"/>
              <a:t>Vogel F., 1959]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77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08108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II </a:t>
            </a:r>
            <a:r>
              <a:rPr lang="ru-RU" sz="3600" b="1" dirty="0" err="1" smtClean="0"/>
              <a:t>кезең-фармакогенетиканың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іргелі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ғылым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ретінде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қалыптасуы</a:t>
            </a:r>
            <a:r>
              <a:rPr lang="ru-RU" sz="3600" b="1" dirty="0" smtClean="0"/>
              <a:t> (1960-1990 </a:t>
            </a:r>
            <a:r>
              <a:rPr lang="ru-RU" sz="3600" b="1" dirty="0" err="1" smtClean="0"/>
              <a:t>жылдардың</a:t>
            </a:r>
            <a:r>
              <a:rPr lang="ru-RU" sz="3600" b="1" dirty="0" smtClean="0"/>
              <a:t> басы);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1960 ж. </a:t>
            </a:r>
            <a:r>
              <a:rPr lang="ru-RU" dirty="0" err="1" smtClean="0"/>
              <a:t>қан</a:t>
            </a:r>
            <a:r>
              <a:rPr lang="ru-RU" dirty="0" smtClean="0"/>
              <a:t> </a:t>
            </a:r>
            <a:r>
              <a:rPr lang="ru-RU" dirty="0" err="1" smtClean="0"/>
              <a:t>плазмасындағы</a:t>
            </a:r>
            <a:r>
              <a:rPr lang="ru-RU" dirty="0" smtClean="0"/>
              <a:t> </a:t>
            </a:r>
            <a:r>
              <a:rPr lang="ru-RU" dirty="0" err="1" smtClean="0"/>
              <a:t>изониазид</a:t>
            </a:r>
            <a:r>
              <a:rPr lang="ru-RU" dirty="0" smtClean="0"/>
              <a:t> </a:t>
            </a:r>
            <a:r>
              <a:rPr lang="ru-RU" dirty="0" err="1" smtClean="0"/>
              <a:t>концентрациясының</a:t>
            </a:r>
            <a:r>
              <a:rPr lang="ru-RU" dirty="0" smtClean="0"/>
              <a:t> </a:t>
            </a:r>
            <a:r>
              <a:rPr lang="ru-RU" dirty="0" err="1" smtClean="0"/>
              <a:t>өзгергіштігі</a:t>
            </a:r>
            <a:r>
              <a:rPr lang="ru-RU" dirty="0" smtClean="0"/>
              <a:t>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ацетилденуінің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жылдамдығына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екендігі</a:t>
            </a:r>
            <a:r>
              <a:rPr lang="ru-RU" dirty="0" smtClean="0"/>
              <a:t> </a:t>
            </a:r>
            <a:r>
              <a:rPr lang="ru-RU" dirty="0" err="1" smtClean="0"/>
              <a:t>анықталды</a:t>
            </a:r>
            <a:r>
              <a:rPr lang="ru-RU" dirty="0" smtClean="0"/>
              <a:t> (</a:t>
            </a:r>
            <a:r>
              <a:rPr lang="en-US" dirty="0" smtClean="0"/>
              <a:t>Evans et al., 1960, Blum et al., 1990)</a:t>
            </a:r>
            <a:endParaRPr lang="kk-KZ" dirty="0" smtClean="0"/>
          </a:p>
          <a:p>
            <a:r>
              <a:rPr lang="en-US" dirty="0" smtClean="0"/>
              <a:t>1962 — "</a:t>
            </a:r>
            <a:r>
              <a:rPr lang="ru-RU" dirty="0" err="1" smtClean="0"/>
              <a:t>Фармакогенетика-тұқым</a:t>
            </a:r>
            <a:r>
              <a:rPr lang="ru-RU" dirty="0" smtClean="0"/>
              <a:t> </a:t>
            </a:r>
            <a:r>
              <a:rPr lang="ru-RU" dirty="0" err="1" smtClean="0"/>
              <a:t>қуалаушылық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дәрі-дәрмектерге</a:t>
            </a:r>
            <a:r>
              <a:rPr lang="ru-RU" dirty="0" smtClean="0"/>
              <a:t> </a:t>
            </a:r>
            <a:r>
              <a:rPr lang="ru-RU" dirty="0" err="1" smtClean="0"/>
              <a:t>жауап</a:t>
            </a:r>
            <a:r>
              <a:rPr lang="ru-RU" dirty="0" smtClean="0"/>
              <a:t>" </a:t>
            </a:r>
            <a:r>
              <a:rPr lang="ru-RU" dirty="0" err="1" smtClean="0"/>
              <a:t>кітабы</a:t>
            </a:r>
            <a:r>
              <a:rPr lang="ru-RU" dirty="0" smtClean="0"/>
              <a:t> </a:t>
            </a:r>
            <a:r>
              <a:rPr lang="ru-RU" dirty="0" err="1" smtClean="0"/>
              <a:t>жарық</a:t>
            </a:r>
            <a:r>
              <a:rPr lang="ru-RU" dirty="0" smtClean="0"/>
              <a:t> </a:t>
            </a:r>
            <a:r>
              <a:rPr lang="ru-RU" dirty="0" err="1" smtClean="0"/>
              <a:t>көрді</a:t>
            </a:r>
            <a:r>
              <a:rPr lang="ru-RU" dirty="0" smtClean="0"/>
              <a:t> [</a:t>
            </a:r>
            <a:r>
              <a:rPr lang="ru-RU" dirty="0" err="1" smtClean="0"/>
              <a:t>Калов</a:t>
            </a:r>
            <a:r>
              <a:rPr lang="ru-RU" dirty="0" smtClean="0"/>
              <a:t> в., 1962]</a:t>
            </a:r>
          </a:p>
          <a:p>
            <a:r>
              <a:rPr lang="ru-RU" dirty="0" smtClean="0"/>
              <a:t>1969 ж. - </a:t>
            </a:r>
            <a:r>
              <a:rPr lang="ru-RU" dirty="0" err="1" smtClean="0"/>
              <a:t>еуропеоидтер</a:t>
            </a:r>
            <a:r>
              <a:rPr lang="ru-RU" dirty="0" smtClean="0"/>
              <a:t> мен </a:t>
            </a:r>
            <a:r>
              <a:rPr lang="ru-RU" dirty="0" err="1" smtClean="0"/>
              <a:t>моңғолоидтардың</a:t>
            </a:r>
            <a:r>
              <a:rPr lang="ru-RU" dirty="0" smtClean="0"/>
              <a:t> </a:t>
            </a:r>
            <a:r>
              <a:rPr lang="ru-RU" dirty="0" err="1" smtClean="0"/>
              <a:t>арасында</a:t>
            </a:r>
            <a:r>
              <a:rPr lang="ru-RU" dirty="0" smtClean="0"/>
              <a:t> "</a:t>
            </a:r>
            <a:r>
              <a:rPr lang="ru-RU" dirty="0" err="1" smtClean="0"/>
              <a:t>баяу</a:t>
            </a:r>
            <a:r>
              <a:rPr lang="ru-RU" dirty="0" smtClean="0"/>
              <a:t>" </a:t>
            </a:r>
            <a:r>
              <a:rPr lang="ru-RU" dirty="0" err="1" smtClean="0"/>
              <a:t>ацетиляторлардың</a:t>
            </a:r>
            <a:r>
              <a:rPr lang="ru-RU" dirty="0" smtClean="0"/>
              <a:t> </a:t>
            </a:r>
            <a:r>
              <a:rPr lang="ru-RU" dirty="0" err="1" smtClean="0"/>
              <a:t>жиілігі</a:t>
            </a:r>
            <a:r>
              <a:rPr lang="ru-RU" dirty="0" smtClean="0"/>
              <a:t> </a:t>
            </a:r>
            <a:r>
              <a:rPr lang="ru-RU" dirty="0" err="1" smtClean="0"/>
              <a:t>әртүрлі</a:t>
            </a:r>
            <a:r>
              <a:rPr lang="ru-RU" dirty="0" smtClean="0"/>
              <a:t> </a:t>
            </a:r>
            <a:r>
              <a:rPr lang="ru-RU" dirty="0" err="1" smtClean="0"/>
              <a:t>екендігі</a:t>
            </a:r>
            <a:r>
              <a:rPr lang="ru-RU" dirty="0" smtClean="0"/>
              <a:t> </a:t>
            </a:r>
            <a:r>
              <a:rPr lang="ru-RU" dirty="0" err="1" smtClean="0"/>
              <a:t>анықталды</a:t>
            </a:r>
            <a:r>
              <a:rPr lang="ru-RU" dirty="0" smtClean="0"/>
              <a:t> [</a:t>
            </a:r>
            <a:r>
              <a:rPr lang="en-US" dirty="0" smtClean="0"/>
              <a:t>Evans, 1969]</a:t>
            </a:r>
            <a:endParaRPr lang="kk-KZ" dirty="0" smtClean="0"/>
          </a:p>
          <a:p>
            <a:r>
              <a:rPr lang="en-US" dirty="0" smtClean="0"/>
              <a:t>1970-</a:t>
            </a:r>
            <a:r>
              <a:rPr lang="ru-RU" dirty="0" err="1" smtClean="0"/>
              <a:t>қан</a:t>
            </a:r>
            <a:r>
              <a:rPr lang="ru-RU" dirty="0" smtClean="0"/>
              <a:t> </a:t>
            </a:r>
            <a:r>
              <a:rPr lang="ru-RU" dirty="0" err="1" smtClean="0"/>
              <a:t>плазмасындағы</a:t>
            </a:r>
            <a:r>
              <a:rPr lang="ru-RU" dirty="0" smtClean="0"/>
              <a:t> </a:t>
            </a:r>
            <a:r>
              <a:rPr lang="ru-RU" dirty="0" err="1" smtClean="0"/>
              <a:t>пароксоназаның</a:t>
            </a:r>
            <a:r>
              <a:rPr lang="ru-RU" dirty="0" smtClean="0"/>
              <a:t> </a:t>
            </a:r>
            <a:r>
              <a:rPr lang="ru-RU" dirty="0" err="1" smtClean="0"/>
              <a:t>төмен</a:t>
            </a:r>
            <a:r>
              <a:rPr lang="ru-RU" dirty="0" smtClean="0"/>
              <a:t> </a:t>
            </a:r>
            <a:r>
              <a:rPr lang="ru-RU" dirty="0" err="1" smtClean="0"/>
              <a:t>белсенділігі</a:t>
            </a:r>
            <a:r>
              <a:rPr lang="ru-RU" dirty="0" smtClean="0"/>
              <a:t> </a:t>
            </a:r>
            <a:r>
              <a:rPr lang="ru-RU" dirty="0" err="1" smtClean="0"/>
              <a:t>сипатталған</a:t>
            </a:r>
            <a:r>
              <a:rPr lang="ru-RU" dirty="0" smtClean="0"/>
              <a:t> [</a:t>
            </a:r>
            <a:r>
              <a:rPr lang="en-US" dirty="0" smtClean="0"/>
              <a:t>Humbert et al.,</a:t>
            </a:r>
            <a:endParaRPr lang="kk-KZ" dirty="0" smtClean="0"/>
          </a:p>
          <a:p>
            <a:r>
              <a:rPr lang="en-US" dirty="0" smtClean="0"/>
              <a:t>1970-</a:t>
            </a:r>
            <a:r>
              <a:rPr lang="ru-RU" dirty="0" err="1" smtClean="0"/>
              <a:t>изониазидті</a:t>
            </a:r>
            <a:r>
              <a:rPr lang="ru-RU" dirty="0" smtClean="0"/>
              <a:t> "</a:t>
            </a:r>
            <a:r>
              <a:rPr lang="ru-RU" dirty="0" err="1" smtClean="0"/>
              <a:t>баяу</a:t>
            </a:r>
            <a:r>
              <a:rPr lang="ru-RU" dirty="0" smtClean="0"/>
              <a:t>" </a:t>
            </a:r>
            <a:r>
              <a:rPr lang="ru-RU" dirty="0" err="1" smtClean="0"/>
              <a:t>ацетиляторларда</a:t>
            </a:r>
            <a:r>
              <a:rPr lang="ru-RU" dirty="0" smtClean="0"/>
              <a:t> </a:t>
            </a:r>
            <a:r>
              <a:rPr lang="ru-RU" dirty="0" err="1" smtClean="0"/>
              <a:t>қолданған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 полиневрит </a:t>
            </a:r>
            <a:r>
              <a:rPr lang="ru-RU" dirty="0" err="1" smtClean="0"/>
              <a:t>жиілігінің</a:t>
            </a:r>
            <a:r>
              <a:rPr lang="ru-RU" dirty="0" smtClean="0"/>
              <a:t> </a:t>
            </a:r>
            <a:r>
              <a:rPr lang="ru-RU" dirty="0" err="1" smtClean="0"/>
              <a:t>жоғарылауы</a:t>
            </a:r>
            <a:r>
              <a:rPr lang="ru-RU" dirty="0" smtClean="0"/>
              <a:t> </a:t>
            </a:r>
            <a:r>
              <a:rPr lang="ru-RU" dirty="0" err="1" smtClean="0"/>
              <a:t>сипатталды</a:t>
            </a:r>
            <a:r>
              <a:rPr lang="ru-RU" dirty="0" smtClean="0"/>
              <a:t> [</a:t>
            </a:r>
            <a:r>
              <a:rPr lang="en-US" dirty="0" smtClean="0"/>
              <a:t>Karnow, 1970] </a:t>
            </a:r>
            <a:endParaRPr lang="kk-KZ" dirty="0" smtClean="0"/>
          </a:p>
          <a:p>
            <a:r>
              <a:rPr lang="ru-RU" dirty="0" smtClean="0"/>
              <a:t>глюкозо6фосфат </a:t>
            </a:r>
            <a:r>
              <a:rPr lang="ru-RU" dirty="0" err="1" smtClean="0"/>
              <a:t>дегидрогеназа</a:t>
            </a:r>
            <a:r>
              <a:rPr lang="ru-RU" dirty="0" smtClean="0"/>
              <a:t> </a:t>
            </a:r>
            <a:r>
              <a:rPr lang="ru-RU" dirty="0" err="1" smtClean="0"/>
              <a:t>тапшылығының</a:t>
            </a:r>
            <a:r>
              <a:rPr lang="ru-RU" dirty="0" smtClean="0"/>
              <a:t> </a:t>
            </a:r>
            <a:r>
              <a:rPr lang="ru-RU" dirty="0" err="1" smtClean="0"/>
              <a:t>мұрагерлік</a:t>
            </a:r>
            <a:r>
              <a:rPr lang="ru-RU" dirty="0" smtClean="0"/>
              <a:t> </a:t>
            </a:r>
            <a:r>
              <a:rPr lang="ru-RU" dirty="0" err="1" smtClean="0"/>
              <a:t>түрі</a:t>
            </a:r>
            <a:r>
              <a:rPr lang="ru-RU" dirty="0" smtClean="0"/>
              <a:t> </a:t>
            </a:r>
            <a:r>
              <a:rPr lang="ru-RU" dirty="0" err="1" smtClean="0"/>
              <a:t>белгіленді</a:t>
            </a:r>
            <a:r>
              <a:rPr lang="ru-RU" dirty="0" smtClean="0"/>
              <a:t> </a:t>
            </a:r>
            <a:r>
              <a:rPr lang="en-US" dirty="0" err="1" smtClean="0"/>
              <a:t>Artus</a:t>
            </a:r>
            <a:r>
              <a:rPr lang="en-US" dirty="0" smtClean="0"/>
              <a:t>, 1970] </a:t>
            </a:r>
            <a:endParaRPr lang="kk-KZ" dirty="0" smtClean="0"/>
          </a:p>
          <a:p>
            <a:r>
              <a:rPr lang="en-US" dirty="0" smtClean="0"/>
              <a:t>1975-</a:t>
            </a:r>
            <a:r>
              <a:rPr lang="ru-RU" dirty="0" err="1" smtClean="0"/>
              <a:t>дебризохин</a:t>
            </a:r>
            <a:r>
              <a:rPr lang="ru-RU" dirty="0" smtClean="0"/>
              <a:t> </a:t>
            </a:r>
            <a:r>
              <a:rPr lang="ru-RU" dirty="0" err="1" smtClean="0"/>
              <a:t>метаболизмінің</a:t>
            </a:r>
            <a:r>
              <a:rPr lang="ru-RU" dirty="0" smtClean="0"/>
              <a:t> </a:t>
            </a:r>
            <a:r>
              <a:rPr lang="ru-RU" dirty="0" err="1" smtClean="0"/>
              <a:t>баяу</a:t>
            </a:r>
            <a:r>
              <a:rPr lang="ru-RU" dirty="0" smtClean="0"/>
              <a:t> </a:t>
            </a:r>
            <a:r>
              <a:rPr lang="ru-RU" dirty="0" err="1" smtClean="0"/>
              <a:t>фенотипі</a:t>
            </a:r>
            <a:r>
              <a:rPr lang="ru-RU" dirty="0" smtClean="0"/>
              <a:t> </a:t>
            </a:r>
            <a:r>
              <a:rPr lang="ru-RU" dirty="0" err="1" smtClean="0"/>
              <a:t>сипатталды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81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60350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1977 ж. - </a:t>
            </a:r>
            <a:r>
              <a:rPr lang="ru-RU" dirty="0" err="1" smtClean="0"/>
              <a:t>дебризохиннің</a:t>
            </a:r>
            <a:r>
              <a:rPr lang="ru-RU" dirty="0" smtClean="0"/>
              <a:t> </a:t>
            </a:r>
            <a:r>
              <a:rPr lang="ru-RU" dirty="0" err="1" smtClean="0"/>
              <a:t>баяу</a:t>
            </a:r>
            <a:r>
              <a:rPr lang="ru-RU" dirty="0" smtClean="0"/>
              <a:t> </a:t>
            </a:r>
            <a:r>
              <a:rPr lang="ru-RU" dirty="0" err="1" smtClean="0"/>
              <a:t>метаболизмінің</a:t>
            </a:r>
            <a:r>
              <a:rPr lang="ru-RU" dirty="0" smtClean="0"/>
              <a:t> </a:t>
            </a:r>
            <a:r>
              <a:rPr lang="ru-RU" dirty="0" err="1" smtClean="0"/>
              <a:t>фенотипі</a:t>
            </a:r>
            <a:r>
              <a:rPr lang="ru-RU" dirty="0" smtClean="0"/>
              <a:t> </a:t>
            </a:r>
            <a:r>
              <a:rPr lang="en-US" dirty="0" smtClean="0"/>
              <a:t>CYP2D6 </a:t>
            </a:r>
            <a:r>
              <a:rPr lang="ru-RU" dirty="0" err="1" smtClean="0"/>
              <a:t>генінің</a:t>
            </a:r>
            <a:r>
              <a:rPr lang="ru-RU" dirty="0" smtClean="0"/>
              <a:t> </a:t>
            </a:r>
            <a:r>
              <a:rPr lang="ru-RU" dirty="0" err="1" smtClean="0"/>
              <a:t>полиморфизмімен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екендігі</a:t>
            </a:r>
            <a:r>
              <a:rPr lang="ru-RU" dirty="0" smtClean="0"/>
              <a:t> </a:t>
            </a:r>
            <a:r>
              <a:rPr lang="ru-RU" dirty="0" err="1" smtClean="0"/>
              <a:t>анықталды</a:t>
            </a:r>
            <a:r>
              <a:rPr lang="ru-RU" dirty="0" smtClean="0"/>
              <a:t> [</a:t>
            </a:r>
            <a:r>
              <a:rPr lang="en-US" dirty="0" err="1" smtClean="0"/>
              <a:t>Iddle</a:t>
            </a:r>
            <a:r>
              <a:rPr lang="en-US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err="1" smtClean="0"/>
              <a:t>Mahgoub</a:t>
            </a:r>
            <a:r>
              <a:rPr lang="en-US" dirty="0" smtClean="0"/>
              <a:t>, 1977] </a:t>
            </a:r>
            <a:r>
              <a:rPr lang="ru-RU" dirty="0" smtClean="0"/>
              <a:t>ДДҰ № 524 "</a:t>
            </a:r>
            <a:r>
              <a:rPr lang="ru-RU" dirty="0" err="1" smtClean="0"/>
              <a:t>Фармакогенетика</a:t>
            </a:r>
            <a:r>
              <a:rPr lang="ru-RU" dirty="0" smtClean="0"/>
              <a:t>" </a:t>
            </a:r>
            <a:r>
              <a:rPr lang="ru-RU" dirty="0" err="1" smtClean="0"/>
              <a:t>техникалық</a:t>
            </a:r>
            <a:r>
              <a:rPr lang="ru-RU" dirty="0" smtClean="0"/>
              <a:t> </a:t>
            </a:r>
            <a:r>
              <a:rPr lang="ru-RU" dirty="0" err="1" smtClean="0"/>
              <a:t>баяндамалар</a:t>
            </a:r>
            <a:r>
              <a:rPr lang="ru-RU" dirty="0" smtClean="0"/>
              <a:t> </a:t>
            </a:r>
            <a:r>
              <a:rPr lang="ru-RU" dirty="0" err="1" smtClean="0"/>
              <a:t>сериясын</a:t>
            </a:r>
            <a:r>
              <a:rPr lang="ru-RU" dirty="0" smtClean="0"/>
              <a:t> </a:t>
            </a:r>
            <a:r>
              <a:rPr lang="ru-RU" dirty="0" err="1" smtClean="0"/>
              <a:t>шығарды</a:t>
            </a:r>
            <a:r>
              <a:rPr lang="ru-RU" dirty="0" smtClean="0"/>
              <a:t> </a:t>
            </a:r>
            <a:r>
              <a:rPr lang="ru-RU" dirty="0" err="1" smtClean="0"/>
              <a:t>клиникалық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фармакогенетиканың</a:t>
            </a:r>
            <a:r>
              <a:rPr lang="ru-RU" dirty="0" smtClean="0"/>
              <a:t> </a:t>
            </a:r>
            <a:r>
              <a:rPr lang="ru-RU" dirty="0" err="1" smtClean="0"/>
              <a:t>мәселелері</a:t>
            </a:r>
            <a:r>
              <a:rPr lang="ru-RU" dirty="0" smtClean="0"/>
              <a:t> мен </a:t>
            </a:r>
            <a:r>
              <a:rPr lang="ru-RU" dirty="0" err="1" smtClean="0"/>
              <a:t>болашағы</a:t>
            </a:r>
            <a:endParaRPr lang="ru-RU" dirty="0" smtClean="0"/>
          </a:p>
          <a:p>
            <a:r>
              <a:rPr lang="ru-RU" dirty="0" smtClean="0"/>
              <a:t>1980-меркаптопуриннің </a:t>
            </a:r>
            <a:r>
              <a:rPr lang="ru-RU" dirty="0" err="1" smtClean="0"/>
              <a:t>уытты</a:t>
            </a:r>
            <a:r>
              <a:rPr lang="ru-RU" dirty="0" smtClean="0"/>
              <a:t> </a:t>
            </a:r>
            <a:r>
              <a:rPr lang="ru-RU" dirty="0" err="1" smtClean="0"/>
              <a:t>әсерімен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тиопуринметилтрансферазаның</a:t>
            </a:r>
            <a:r>
              <a:rPr lang="ru-RU" dirty="0" smtClean="0"/>
              <a:t> </a:t>
            </a:r>
            <a:r>
              <a:rPr lang="ru-RU" dirty="0" err="1" smtClean="0"/>
              <a:t>тұқым</a:t>
            </a:r>
            <a:r>
              <a:rPr lang="ru-RU" dirty="0" smtClean="0"/>
              <a:t> </a:t>
            </a:r>
            <a:r>
              <a:rPr lang="ru-RU" dirty="0" err="1" smtClean="0"/>
              <a:t>қуалайтын</a:t>
            </a:r>
            <a:r>
              <a:rPr lang="ru-RU" dirty="0" smtClean="0"/>
              <a:t> </a:t>
            </a:r>
            <a:r>
              <a:rPr lang="ru-RU" dirty="0" err="1" smtClean="0"/>
              <a:t>тапшылығы</a:t>
            </a:r>
            <a:r>
              <a:rPr lang="ru-RU" dirty="0" smtClean="0"/>
              <a:t> </a:t>
            </a:r>
            <a:r>
              <a:rPr lang="ru-RU" dirty="0" err="1" smtClean="0"/>
              <a:t>сипатталған</a:t>
            </a:r>
            <a:r>
              <a:rPr lang="ru-RU" dirty="0" smtClean="0"/>
              <a:t> [</a:t>
            </a:r>
            <a:r>
              <a:rPr lang="en-US" dirty="0" err="1" smtClean="0"/>
              <a:t>Weinshilboum</a:t>
            </a:r>
            <a:r>
              <a:rPr lang="en-US" dirty="0" smtClean="0"/>
              <a:t>, </a:t>
            </a:r>
            <a:r>
              <a:rPr lang="en-US" dirty="0" err="1" smtClean="0"/>
              <a:t>Sladek</a:t>
            </a:r>
            <a:r>
              <a:rPr lang="en-US" dirty="0" smtClean="0"/>
              <a:t>, 1980]</a:t>
            </a:r>
            <a:endParaRPr lang="kk-KZ" dirty="0" smtClean="0"/>
          </a:p>
          <a:p>
            <a:r>
              <a:rPr lang="en-US" dirty="0" smtClean="0"/>
              <a:t>1985 </a:t>
            </a:r>
            <a:r>
              <a:rPr lang="ru-RU" dirty="0" smtClean="0"/>
              <a:t>ж. - </a:t>
            </a:r>
            <a:r>
              <a:rPr lang="ru-RU" dirty="0" err="1" smtClean="0"/>
              <a:t>фторурацилге</a:t>
            </a:r>
            <a:r>
              <a:rPr lang="ru-RU" dirty="0" smtClean="0"/>
              <a:t> </a:t>
            </a:r>
            <a:r>
              <a:rPr lang="ru-RU" dirty="0" err="1" smtClean="0"/>
              <a:t>сезімталдықтың</a:t>
            </a:r>
            <a:r>
              <a:rPr lang="ru-RU" dirty="0" smtClean="0"/>
              <a:t> </a:t>
            </a:r>
            <a:r>
              <a:rPr lang="ru-RU" dirty="0" err="1" smtClean="0"/>
              <a:t>жоғарылауының</a:t>
            </a:r>
            <a:r>
              <a:rPr lang="ru-RU" dirty="0" smtClean="0"/>
              <a:t> </a:t>
            </a:r>
            <a:r>
              <a:rPr lang="ru-RU" dirty="0" err="1" smtClean="0"/>
              <a:t>себебі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дигидропиримидиндегидрогеназаның</a:t>
            </a:r>
            <a:r>
              <a:rPr lang="ru-RU" dirty="0" smtClean="0"/>
              <a:t> </a:t>
            </a:r>
            <a:r>
              <a:rPr lang="ru-RU" dirty="0" err="1" smtClean="0"/>
              <a:t>генетикалық</a:t>
            </a:r>
            <a:r>
              <a:rPr lang="ru-RU" dirty="0" smtClean="0"/>
              <a:t> </a:t>
            </a:r>
            <a:r>
              <a:rPr lang="ru-RU" dirty="0" err="1" smtClean="0"/>
              <a:t>полиморфизмі</a:t>
            </a:r>
            <a:r>
              <a:rPr lang="ru-RU" dirty="0" smtClean="0"/>
              <a:t> </a:t>
            </a:r>
            <a:r>
              <a:rPr lang="ru-RU" dirty="0" err="1" smtClean="0"/>
              <a:t>сипатталған</a:t>
            </a:r>
            <a:r>
              <a:rPr lang="ru-RU" dirty="0" smtClean="0"/>
              <a:t> [</a:t>
            </a:r>
            <a:r>
              <a:rPr lang="ru-RU" dirty="0" err="1" smtClean="0"/>
              <a:t>Тучман</a:t>
            </a:r>
            <a:r>
              <a:rPr lang="ru-RU" dirty="0" smtClean="0"/>
              <a:t>, 1985]</a:t>
            </a:r>
          </a:p>
          <a:p>
            <a:r>
              <a:rPr lang="ru-RU" dirty="0" smtClean="0"/>
              <a:t>1987-сипатталған </a:t>
            </a:r>
            <a:r>
              <a:rPr lang="ru-RU" dirty="0" err="1" smtClean="0"/>
              <a:t>генетикалық</a:t>
            </a:r>
            <a:r>
              <a:rPr lang="ru-RU" dirty="0" smtClean="0"/>
              <a:t> полиморфизм </a:t>
            </a:r>
            <a:r>
              <a:rPr lang="en-US" dirty="0" smtClean="0"/>
              <a:t>CYP2C9 [</a:t>
            </a:r>
            <a:r>
              <a:rPr lang="en-US" dirty="0" err="1" smtClean="0"/>
              <a:t>Aithal</a:t>
            </a:r>
            <a:r>
              <a:rPr lang="en-US" dirty="0" smtClean="0"/>
              <a:t> ,198</a:t>
            </a:r>
            <a:r>
              <a:rPr lang="kk-KZ" dirty="0" smtClean="0"/>
              <a:t>7</a:t>
            </a:r>
            <a:r>
              <a:rPr lang="en-US" dirty="0" smtClean="0"/>
              <a:t>]</a:t>
            </a:r>
            <a:endParaRPr lang="kk-KZ" dirty="0" smtClean="0"/>
          </a:p>
          <a:p>
            <a:r>
              <a:rPr lang="en-US" dirty="0" smtClean="0"/>
              <a:t>1988 </a:t>
            </a:r>
            <a:r>
              <a:rPr lang="ru-RU" dirty="0" smtClean="0"/>
              <a:t>ж. - </a:t>
            </a:r>
            <a:r>
              <a:rPr lang="en-US" dirty="0" smtClean="0"/>
              <a:t>syp2d6 </a:t>
            </a:r>
            <a:r>
              <a:rPr lang="ru-RU" dirty="0" err="1" smtClean="0"/>
              <a:t>генінің</a:t>
            </a:r>
            <a:r>
              <a:rPr lang="ru-RU" dirty="0" smtClean="0"/>
              <a:t> </a:t>
            </a:r>
            <a:r>
              <a:rPr lang="ru-RU" dirty="0" err="1" smtClean="0"/>
              <a:t>аллельдік</a:t>
            </a:r>
            <a:r>
              <a:rPr lang="ru-RU" dirty="0" smtClean="0"/>
              <a:t> </a:t>
            </a:r>
            <a:r>
              <a:rPr lang="ru-RU" dirty="0" err="1" smtClean="0"/>
              <a:t>нұсқалары</a:t>
            </a:r>
            <a:r>
              <a:rPr lang="ru-RU" dirty="0" smtClean="0"/>
              <a:t> </a:t>
            </a:r>
            <a:r>
              <a:rPr lang="ru-RU" dirty="0" err="1" smtClean="0"/>
              <a:t>сипатталды</a:t>
            </a:r>
            <a:r>
              <a:rPr lang="ru-RU" dirty="0" smtClean="0"/>
              <a:t> [</a:t>
            </a:r>
            <a:r>
              <a:rPr lang="ru-RU" dirty="0" err="1" smtClean="0"/>
              <a:t>Гонсалез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басқалар</a:t>
            </a:r>
            <a:r>
              <a:rPr lang="ru-RU" dirty="0" smtClean="0"/>
              <a:t>., 1988]</a:t>
            </a:r>
          </a:p>
          <a:p>
            <a:r>
              <a:rPr lang="ru-RU" dirty="0" smtClean="0"/>
              <a:t>1990-әр </a:t>
            </a:r>
            <a:r>
              <a:rPr lang="ru-RU" dirty="0" err="1" smtClean="0"/>
              <a:t>түрлі</a:t>
            </a:r>
            <a:r>
              <a:rPr lang="ru-RU" dirty="0" smtClean="0"/>
              <a:t> </a:t>
            </a:r>
            <a:r>
              <a:rPr lang="ru-RU" dirty="0" err="1" smtClean="0"/>
              <a:t>гендердің</a:t>
            </a:r>
            <a:r>
              <a:rPr lang="ru-RU" dirty="0" smtClean="0"/>
              <a:t> </a:t>
            </a:r>
            <a:r>
              <a:rPr lang="ru-RU" dirty="0" err="1" smtClean="0"/>
              <a:t>аллельді</a:t>
            </a:r>
            <a:r>
              <a:rPr lang="ru-RU" dirty="0" smtClean="0"/>
              <a:t> </a:t>
            </a:r>
            <a:r>
              <a:rPr lang="ru-RU" dirty="0" err="1" smtClean="0"/>
              <a:t>варико-инфузоанттарының</a:t>
            </a:r>
            <a:r>
              <a:rPr lang="ru-RU" dirty="0" smtClean="0"/>
              <a:t> </a:t>
            </a:r>
            <a:r>
              <a:rPr lang="ru-RU" dirty="0" err="1" smtClean="0"/>
              <a:t>тасымалдаушысы</a:t>
            </a:r>
            <a:r>
              <a:rPr lang="ru-RU" dirty="0" smtClean="0"/>
              <a:t> мен </a:t>
            </a:r>
            <a:r>
              <a:rPr lang="ru-RU" dirty="0" err="1" smtClean="0"/>
              <a:t>фармакокинетикасы</a:t>
            </a:r>
            <a:r>
              <a:rPr lang="ru-RU" dirty="0" smtClean="0"/>
              <a:t>  </a:t>
            </a:r>
            <a:r>
              <a:rPr lang="ru-RU" dirty="0" err="1" smtClean="0"/>
              <a:t>динамикасы</a:t>
            </a:r>
            <a:r>
              <a:rPr lang="ru-RU" dirty="0" smtClean="0"/>
              <a:t> </a:t>
            </a:r>
            <a:r>
              <a:rPr lang="ru-RU" dirty="0" err="1" smtClean="0"/>
              <a:t>арасындағы</a:t>
            </a:r>
            <a:r>
              <a:rPr lang="ru-RU" dirty="0" smtClean="0"/>
              <a:t> </a:t>
            </a:r>
            <a:r>
              <a:rPr lang="ru-RU" dirty="0" err="1" smtClean="0"/>
              <a:t>ассоциацияларды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47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05691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III </a:t>
            </a:r>
            <a:r>
              <a:rPr lang="ru-RU" sz="2800" b="1" dirty="0" err="1" smtClean="0"/>
              <a:t>кезең</a:t>
            </a:r>
            <a:r>
              <a:rPr lang="ru-RU" sz="2800" b="1" dirty="0" smtClean="0"/>
              <a:t> - </a:t>
            </a:r>
            <a:r>
              <a:rPr lang="ru-RU" sz="2800" b="1" dirty="0" err="1" smtClean="0"/>
              <a:t>фармакогенетиканың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қолданбалы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клиникалық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ғылым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ретінде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қалыптасуы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фармакогенетикадан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фармакогеномикаға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көшу</a:t>
            </a:r>
            <a:r>
              <a:rPr lang="ru-RU" sz="2800" b="1" dirty="0" smtClean="0"/>
              <a:t> (2000 </a:t>
            </a:r>
            <a:r>
              <a:rPr lang="ru-RU" sz="2800" b="1" dirty="0" err="1" smtClean="0"/>
              <a:t>жылдардың</a:t>
            </a:r>
            <a:r>
              <a:rPr lang="ru-RU" sz="2800" b="1" dirty="0" smtClean="0"/>
              <a:t> басы).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3369"/>
          </a:xfrm>
        </p:spPr>
        <p:txBody>
          <a:bodyPr>
            <a:normAutofit/>
          </a:bodyPr>
          <a:lstStyle/>
          <a:p>
            <a:r>
              <a:rPr lang="ru-RU" dirty="0" smtClean="0"/>
              <a:t>2000 - </a:t>
            </a:r>
            <a:r>
              <a:rPr lang="ru-RU" dirty="0" err="1" smtClean="0"/>
              <a:t>ұлттық</a:t>
            </a:r>
            <a:r>
              <a:rPr lang="ru-RU" dirty="0" smtClean="0"/>
              <a:t> </a:t>
            </a:r>
            <a:r>
              <a:rPr lang="ru-RU" dirty="0" err="1" smtClean="0"/>
              <a:t>денсаулық</a:t>
            </a:r>
            <a:r>
              <a:rPr lang="ru-RU" dirty="0" smtClean="0"/>
              <a:t> институты (</a:t>
            </a:r>
            <a:r>
              <a:rPr lang="en-US" dirty="0" smtClean="0"/>
              <a:t>National Institute of Health — NIH) (</a:t>
            </a:r>
            <a:r>
              <a:rPr lang="ru-RU" dirty="0" smtClean="0"/>
              <a:t>АҚШ) </a:t>
            </a:r>
            <a:r>
              <a:rPr lang="ru-RU" dirty="0" err="1" smtClean="0"/>
              <a:t>фармакогеномика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желісін</a:t>
            </a:r>
            <a:r>
              <a:rPr lang="ru-RU" dirty="0" smtClean="0"/>
              <a:t> (</a:t>
            </a:r>
            <a:r>
              <a:rPr lang="en-US" dirty="0" err="1" smtClean="0"/>
              <a:t>Pharmacogenetics</a:t>
            </a:r>
            <a:r>
              <a:rPr lang="en-US" dirty="0" smtClean="0"/>
              <a:t> Research Network) </a:t>
            </a:r>
            <a:r>
              <a:rPr lang="ru-RU" dirty="0" err="1" smtClean="0"/>
              <a:t>құру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жариялады</a:t>
            </a:r>
            <a:endParaRPr lang="ru-RU" dirty="0" smtClean="0"/>
          </a:p>
          <a:p>
            <a:r>
              <a:rPr lang="ru-RU" dirty="0" smtClean="0"/>
              <a:t>2003 - "Адам геномы" </a:t>
            </a:r>
            <a:r>
              <a:rPr lang="ru-RU" dirty="0" err="1" smtClean="0"/>
              <a:t>жобасын</a:t>
            </a:r>
            <a:r>
              <a:rPr lang="ru-RU" dirty="0" smtClean="0"/>
              <a:t> </a:t>
            </a:r>
            <a:r>
              <a:rPr lang="ru-RU" dirty="0" err="1" smtClean="0"/>
              <a:t>аяқтау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2004-</a:t>
            </a:r>
            <a:r>
              <a:rPr lang="en-US" dirty="0" smtClean="0"/>
              <a:t>FDA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фармакогенетикалық</a:t>
            </a:r>
            <a:r>
              <a:rPr lang="ru-RU" dirty="0" smtClean="0"/>
              <a:t> </a:t>
            </a:r>
            <a:r>
              <a:rPr lang="ru-RU" dirty="0" err="1" smtClean="0"/>
              <a:t>чипі</a:t>
            </a:r>
            <a:r>
              <a:rPr lang="ru-RU" dirty="0" smtClean="0"/>
              <a:t> </a:t>
            </a:r>
            <a:r>
              <a:rPr lang="en-US" dirty="0" err="1" smtClean="0"/>
              <a:t>AmpliChip</a:t>
            </a:r>
            <a:r>
              <a:rPr lang="en-US" dirty="0" smtClean="0"/>
              <a:t> P450 </a:t>
            </a:r>
            <a:r>
              <a:rPr lang="ru-RU" dirty="0" err="1" smtClean="0"/>
              <a:t>мақұлданған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2005 — </a:t>
            </a:r>
            <a:r>
              <a:rPr lang="ru-RU" dirty="0" err="1" smtClean="0"/>
              <a:t>ғылыми</a:t>
            </a:r>
            <a:r>
              <a:rPr lang="ru-RU" dirty="0" smtClean="0"/>
              <a:t> медицина </a:t>
            </a:r>
            <a:r>
              <a:rPr lang="ru-RU" dirty="0" err="1" smtClean="0"/>
              <a:t>жөніндегі</a:t>
            </a:r>
            <a:r>
              <a:rPr lang="ru-RU" dirty="0" smtClean="0"/>
              <a:t> </a:t>
            </a:r>
            <a:r>
              <a:rPr lang="ru-RU" dirty="0" err="1" smtClean="0"/>
              <a:t>халықаралық</a:t>
            </a:r>
            <a:r>
              <a:rPr lang="ru-RU" dirty="0" smtClean="0"/>
              <a:t> </a:t>
            </a:r>
            <a:r>
              <a:rPr lang="ru-RU" dirty="0" err="1" smtClean="0"/>
              <a:t>ұйымдардың</a:t>
            </a:r>
            <a:r>
              <a:rPr lang="ru-RU" dirty="0" smtClean="0"/>
              <a:t> </a:t>
            </a:r>
            <a:r>
              <a:rPr lang="ru-RU" dirty="0" err="1" smtClean="0"/>
              <a:t>Кеңесі</a:t>
            </a:r>
            <a:r>
              <a:rPr lang="ru-RU" dirty="0" smtClean="0"/>
              <a:t> (</a:t>
            </a:r>
            <a:r>
              <a:rPr lang="en-US" dirty="0" smtClean="0"/>
              <a:t>Council for International Organizations of Medical Sciences-CIOMS) (1949 </a:t>
            </a:r>
            <a:r>
              <a:rPr lang="ru-RU" dirty="0" err="1" smtClean="0"/>
              <a:t>жылы</a:t>
            </a:r>
            <a:r>
              <a:rPr lang="ru-RU" dirty="0" smtClean="0"/>
              <a:t> ДДҰ </a:t>
            </a:r>
            <a:r>
              <a:rPr lang="ru-RU" dirty="0" err="1" smtClean="0"/>
              <a:t>және</a:t>
            </a:r>
            <a:r>
              <a:rPr lang="ru-RU" dirty="0" smtClean="0"/>
              <a:t> ЮНЕСКО </a:t>
            </a:r>
            <a:r>
              <a:rPr lang="ru-RU" dirty="0" err="1" smtClean="0"/>
              <a:t>құрған</a:t>
            </a:r>
            <a:r>
              <a:rPr lang="ru-RU" dirty="0" smtClean="0"/>
              <a:t>) "</a:t>
            </a:r>
            <a:r>
              <a:rPr lang="ru-RU" dirty="0" err="1" smtClean="0"/>
              <a:t>Фармакогенетика</a:t>
            </a:r>
            <a:r>
              <a:rPr lang="ru-RU" dirty="0" smtClean="0"/>
              <a:t>: </a:t>
            </a:r>
            <a:r>
              <a:rPr lang="ru-RU" dirty="0" err="1" smtClean="0"/>
              <a:t>дәрілік</a:t>
            </a:r>
            <a:r>
              <a:rPr lang="ru-RU" dirty="0" smtClean="0"/>
              <a:t> </a:t>
            </a:r>
            <a:r>
              <a:rPr lang="ru-RU" dirty="0" err="1" smtClean="0"/>
              <a:t>заттарды</a:t>
            </a:r>
            <a:r>
              <a:rPr lang="ru-RU" dirty="0" smtClean="0"/>
              <a:t> </a:t>
            </a:r>
            <a:r>
              <a:rPr lang="ru-RU" dirty="0" err="1" smtClean="0"/>
              <a:t>қолдануды</a:t>
            </a:r>
            <a:r>
              <a:rPr lang="ru-RU" dirty="0" smtClean="0"/>
              <a:t> </a:t>
            </a:r>
            <a:r>
              <a:rPr lang="ru-RU" dirty="0" err="1" smtClean="0"/>
              <a:t>алдағы</a:t>
            </a:r>
            <a:r>
              <a:rPr lang="ru-RU" dirty="0" smtClean="0"/>
              <a:t> </a:t>
            </a:r>
            <a:r>
              <a:rPr lang="ru-RU" dirty="0" err="1" smtClean="0"/>
              <a:t>жақсарту</a:t>
            </a:r>
            <a:r>
              <a:rPr lang="ru-RU" dirty="0" smtClean="0"/>
              <a:t>" </a:t>
            </a:r>
            <a:r>
              <a:rPr lang="ru-RU" dirty="0" err="1" smtClean="0"/>
              <a:t>нұсқаулығын</a:t>
            </a:r>
            <a:r>
              <a:rPr lang="ru-RU" dirty="0" smtClean="0"/>
              <a:t> </a:t>
            </a:r>
            <a:r>
              <a:rPr lang="ru-RU" dirty="0" err="1" smtClean="0"/>
              <a:t>шығарды</a:t>
            </a:r>
            <a:r>
              <a:rPr lang="ru-RU" dirty="0" smtClean="0"/>
              <a:t> (2005 ж. </a:t>
            </a:r>
            <a:r>
              <a:rPr lang="ru-RU" dirty="0" err="1" smtClean="0"/>
              <a:t>ақпан</a:t>
            </a:r>
            <a:r>
              <a:rPr lang="ru-RU" dirty="0" smtClean="0"/>
              <a:t>) </a:t>
            </a:r>
            <a:r>
              <a:rPr lang="en-US" dirty="0" smtClean="0"/>
              <a:t>FDA </a:t>
            </a:r>
            <a:r>
              <a:rPr lang="ru-RU" dirty="0" err="1" smtClean="0"/>
              <a:t>фармакогенетикалық</a:t>
            </a:r>
            <a:r>
              <a:rPr lang="ru-RU" dirty="0" smtClean="0"/>
              <a:t> </a:t>
            </a:r>
            <a:r>
              <a:rPr lang="ru-RU" dirty="0" err="1" smtClean="0"/>
              <a:t>тестілерді</a:t>
            </a:r>
            <a:r>
              <a:rPr lang="ru-RU" dirty="0" smtClean="0"/>
              <a:t> </a:t>
            </a:r>
            <a:r>
              <a:rPr lang="ru-RU" dirty="0" err="1" smtClean="0"/>
              <a:t>әзірлеу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жөніндегі</a:t>
            </a:r>
            <a:r>
              <a:rPr lang="ru-RU" dirty="0" smtClean="0"/>
              <a:t> фармацевтика </a:t>
            </a:r>
            <a:r>
              <a:rPr lang="ru-RU" dirty="0" err="1" smtClean="0"/>
              <a:t>саласына</a:t>
            </a:r>
            <a:r>
              <a:rPr lang="ru-RU" dirty="0" smtClean="0"/>
              <a:t> </a:t>
            </a:r>
            <a:r>
              <a:rPr lang="ru-RU" dirty="0" err="1" smtClean="0"/>
              <a:t>арналған</a:t>
            </a:r>
            <a:r>
              <a:rPr lang="ru-RU" dirty="0" smtClean="0"/>
              <a:t> </a:t>
            </a:r>
            <a:r>
              <a:rPr lang="ru-RU" dirty="0" err="1" smtClean="0"/>
              <a:t>нұсқаулықты</a:t>
            </a:r>
            <a:r>
              <a:rPr lang="ru-RU" dirty="0" smtClean="0"/>
              <a:t> </a:t>
            </a:r>
            <a:r>
              <a:rPr lang="ru-RU" dirty="0" err="1" smtClean="0"/>
              <a:t>бекітті</a:t>
            </a:r>
            <a:r>
              <a:rPr lang="ru-RU" dirty="0" smtClean="0"/>
              <a:t> (2005 ж. </a:t>
            </a:r>
            <a:r>
              <a:rPr lang="ru-RU" dirty="0" err="1" smtClean="0"/>
              <a:t>Наурыз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66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4669"/>
          </a:xfrm>
        </p:spPr>
        <p:txBody>
          <a:bodyPr/>
          <a:lstStyle/>
          <a:p>
            <a:r>
              <a:rPr lang="kk-KZ" b="1" dirty="0" smtClean="0"/>
              <a:t>Фармакогенетика Кеңес Одағында дамуы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Алайда</a:t>
            </a:r>
            <a:r>
              <a:rPr lang="ru-RU" sz="2400" dirty="0" smtClean="0"/>
              <a:t>, </a:t>
            </a:r>
            <a:r>
              <a:rPr lang="ru-RU" sz="2400" dirty="0" err="1" smtClean="0"/>
              <a:t>фармакогенетика</a:t>
            </a:r>
            <a:r>
              <a:rPr lang="ru-RU" sz="2400" dirty="0" smtClean="0"/>
              <a:t> КСРО-да да, </a:t>
            </a:r>
            <a:r>
              <a:rPr lang="ru-RU" sz="2400" dirty="0" err="1" smtClean="0"/>
              <a:t>Ресейде</a:t>
            </a:r>
            <a:r>
              <a:rPr lang="ru-RU" sz="2400" dirty="0" smtClean="0"/>
              <a:t> де </a:t>
            </a:r>
            <a:r>
              <a:rPr lang="ru-RU" sz="2400" dirty="0" err="1" smtClean="0"/>
              <a:t>белсенді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дамыды</a:t>
            </a:r>
            <a:r>
              <a:rPr lang="ru-RU" sz="2400" dirty="0" smtClean="0"/>
              <a:t>: </a:t>
            </a:r>
            <a:r>
              <a:rPr lang="ru-RU" sz="2400" dirty="0" err="1" smtClean="0"/>
              <a:t>отандық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фармакологтар</a:t>
            </a:r>
            <a:r>
              <a:rPr lang="ru-RU" sz="2400" dirty="0" smtClean="0"/>
              <a:t>, </a:t>
            </a:r>
            <a:r>
              <a:rPr lang="ru-RU" sz="2400" dirty="0" err="1" smtClean="0"/>
              <a:t>генетиктер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клиниктер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оның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дамуына</a:t>
            </a:r>
            <a:r>
              <a:rPr lang="ru-RU" sz="2400" dirty="0" smtClean="0"/>
              <a:t> </a:t>
            </a:r>
            <a:r>
              <a:rPr lang="ru-RU" sz="2400" dirty="0" err="1" smtClean="0"/>
              <a:t>үлкен</a:t>
            </a:r>
            <a:r>
              <a:rPr lang="ru-RU" sz="2400" dirty="0" smtClean="0"/>
              <a:t> </a:t>
            </a:r>
            <a:r>
              <a:rPr lang="ru-RU" sz="2400" dirty="0" err="1" smtClean="0"/>
              <a:t>үлес</a:t>
            </a:r>
            <a:r>
              <a:rPr lang="ru-RU" sz="2400" dirty="0" smtClean="0"/>
              <a:t> </a:t>
            </a:r>
            <a:r>
              <a:rPr lang="ru-RU" sz="2400" dirty="0" err="1" smtClean="0"/>
              <a:t>қосты</a:t>
            </a:r>
            <a:r>
              <a:rPr lang="ru-RU" sz="2400" dirty="0" smtClean="0"/>
              <a:t>. </a:t>
            </a:r>
            <a:r>
              <a:rPr lang="ru-RU" sz="2400" dirty="0" err="1" smtClean="0"/>
              <a:t>Отандық</a:t>
            </a:r>
            <a:r>
              <a:rPr lang="ru-RU" sz="2400" dirty="0" smtClean="0"/>
              <a:t> </a:t>
            </a:r>
            <a:r>
              <a:rPr lang="ru-RU" sz="2400" dirty="0" err="1" smtClean="0"/>
              <a:t>зерттеушілердің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фармакогенетикаға</a:t>
            </a:r>
            <a:r>
              <a:rPr lang="ru-RU" sz="2400" dirty="0" smtClean="0"/>
              <a:t> </a:t>
            </a:r>
            <a:r>
              <a:rPr lang="ru-RU" sz="2400" dirty="0" err="1" smtClean="0"/>
              <a:t>деген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қызығушылығы</a:t>
            </a:r>
            <a:r>
              <a:rPr lang="ru-RU" sz="2400" dirty="0" smtClean="0"/>
              <a:t> ХХ </a:t>
            </a:r>
            <a:r>
              <a:rPr lang="ru-RU" sz="2400" dirty="0" err="1" smtClean="0"/>
              <a:t>ғасырдың</a:t>
            </a:r>
            <a:r>
              <a:rPr lang="ru-RU" sz="2400" dirty="0" smtClean="0"/>
              <a:t> 60-жылдарында </a:t>
            </a:r>
            <a:r>
              <a:rPr lang="ru-RU" sz="2400" dirty="0" err="1" smtClean="0"/>
              <a:t>пайда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.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негізінен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фармакогенетикалық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құбылыстарға</a:t>
            </a:r>
            <a:r>
              <a:rPr lang="ru-RU" sz="2400" dirty="0" smtClean="0"/>
              <a:t> </a:t>
            </a:r>
            <a:r>
              <a:rPr lang="ru-RU" sz="2400" dirty="0" err="1" smtClean="0"/>
              <a:t>қатысты</a:t>
            </a:r>
            <a:r>
              <a:rPr lang="ru-RU" sz="2400" dirty="0" smtClean="0"/>
              <a:t> </a:t>
            </a:r>
            <a:r>
              <a:rPr lang="ru-RU" sz="2400" dirty="0" err="1" smtClean="0"/>
              <a:t>суксаметонияға</a:t>
            </a:r>
            <a:r>
              <a:rPr lang="ru-RU" sz="2400" dirty="0" smtClean="0"/>
              <a:t> </a:t>
            </a:r>
            <a:r>
              <a:rPr lang="ru-RU" sz="2400" dirty="0" err="1" smtClean="0"/>
              <a:t>жоғары</a:t>
            </a:r>
            <a:r>
              <a:rPr lang="ru-RU" sz="2400" dirty="0" smtClean="0"/>
              <a:t> </a:t>
            </a:r>
            <a:r>
              <a:rPr lang="ru-RU" sz="2400" dirty="0" err="1" smtClean="0"/>
              <a:t>сезімталдық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глюкоза-6-фосфат </a:t>
            </a:r>
            <a:r>
              <a:rPr lang="ru-RU" sz="2400" dirty="0" err="1" smtClean="0"/>
              <a:t>дегидрогеназа</a:t>
            </a:r>
            <a:r>
              <a:rPr lang="ru-RU" sz="2400" dirty="0" smtClean="0"/>
              <a:t> </a:t>
            </a:r>
            <a:r>
              <a:rPr lang="ru-RU" sz="2400" dirty="0" err="1" smtClean="0"/>
              <a:t>тапшылығы</a:t>
            </a:r>
            <a:r>
              <a:rPr lang="ru-RU" sz="2400" dirty="0" smtClean="0"/>
              <a:t> </a:t>
            </a:r>
            <a:r>
              <a:rPr lang="ru-RU" sz="2400" dirty="0" err="1" smtClean="0"/>
              <a:t>сияқты</a:t>
            </a:r>
            <a:r>
              <a:rPr lang="ru-RU" sz="2400" dirty="0" smtClean="0"/>
              <a:t> </a:t>
            </a:r>
            <a:r>
              <a:rPr lang="ru-RU" sz="2400" dirty="0" err="1" smtClean="0"/>
              <a:t>жарияланымдар</a:t>
            </a:r>
            <a:r>
              <a:rPr lang="ru-RU" sz="2400" dirty="0" smtClean="0"/>
              <a:t> болды.1973 </a:t>
            </a:r>
            <a:r>
              <a:rPr lang="ru-RU" sz="2400" dirty="0" err="1" smtClean="0"/>
              <a:t>жылы</a:t>
            </a:r>
            <a:r>
              <a:rPr lang="ru-RU" sz="2400" dirty="0" smtClean="0"/>
              <a:t> </a:t>
            </a:r>
            <a:r>
              <a:rPr lang="ru-RU" sz="2400" dirty="0" err="1" smtClean="0"/>
              <a:t>желтоқсанда</a:t>
            </a:r>
            <a:r>
              <a:rPr lang="ru-RU" sz="2400" dirty="0" smtClean="0"/>
              <a:t> 2-ші МОЛГМИ им. Н.И. Пирогова КСРО-да </a:t>
            </a:r>
            <a:r>
              <a:rPr lang="ru-RU" sz="2400" dirty="0" err="1" smtClean="0"/>
              <a:t>алғашқы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фармакологиялық</a:t>
            </a:r>
            <a:r>
              <a:rPr lang="ru-RU" sz="2400" dirty="0" smtClean="0"/>
              <a:t> генетика </a:t>
            </a:r>
            <a:r>
              <a:rPr lang="ru-RU" sz="2400" dirty="0" err="1" smtClean="0"/>
              <a:t>зертханасын</a:t>
            </a:r>
            <a:r>
              <a:rPr lang="ru-RU" sz="2400" dirty="0" smtClean="0"/>
              <a:t> </a:t>
            </a:r>
            <a:r>
              <a:rPr lang="ru-RU" sz="2400" dirty="0" err="1" smtClean="0"/>
              <a:t>құрды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онда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психотропты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препараттарды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фармакогенетикалық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зерттеу</a:t>
            </a:r>
            <a:r>
              <a:rPr lang="ru-RU" sz="2400" dirty="0" smtClean="0"/>
              <a:t> </a:t>
            </a:r>
            <a:r>
              <a:rPr lang="ru-RU" sz="2400" dirty="0" err="1" smtClean="0"/>
              <a:t>белсенді</a:t>
            </a:r>
            <a:r>
              <a:rPr lang="ru-RU" sz="2400" dirty="0" smtClean="0"/>
              <a:t> </a:t>
            </a:r>
            <a:r>
              <a:rPr lang="ru-RU" sz="2400" dirty="0" err="1" smtClean="0"/>
              <a:t>жүргізіле</a:t>
            </a:r>
            <a:r>
              <a:rPr lang="ru-RU" sz="2400" dirty="0" smtClean="0"/>
              <a:t> </a:t>
            </a:r>
            <a:r>
              <a:rPr lang="ru-RU" sz="2400" dirty="0" err="1" smtClean="0"/>
              <a:t>бастады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954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1986 </a:t>
            </a:r>
            <a:r>
              <a:rPr lang="ru-RU" sz="2400" dirty="0" err="1" smtClean="0"/>
              <a:t>жылға</a:t>
            </a:r>
            <a:r>
              <a:rPr lang="ru-RU" sz="2400" dirty="0" smtClean="0"/>
              <a:t> </a:t>
            </a:r>
            <a:r>
              <a:rPr lang="ru-RU" sz="2400" dirty="0" err="1" smtClean="0"/>
              <a:t>дейін</a:t>
            </a:r>
            <a:r>
              <a:rPr lang="ru-RU" sz="2400" dirty="0" smtClean="0"/>
              <a:t>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ғылыми</a:t>
            </a:r>
            <a:r>
              <a:rPr lang="ru-RU" sz="2400" dirty="0" smtClean="0"/>
              <a:t> </a:t>
            </a:r>
            <a:r>
              <a:rPr lang="ru-RU" sz="2400" dirty="0" err="1" smtClean="0"/>
              <a:t>бөлім</a:t>
            </a:r>
            <a:r>
              <a:rPr lang="ru-RU" sz="2400" dirty="0" smtClean="0"/>
              <a:t> 2-ші ММИ </a:t>
            </a:r>
            <a:r>
              <a:rPr lang="ru-RU" sz="2400" dirty="0" err="1" smtClean="0"/>
              <a:t>құрамында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істеді</a:t>
            </a:r>
            <a:r>
              <a:rPr lang="ru-RU" sz="2400" dirty="0" smtClean="0"/>
              <a:t>. Н.И. Пирогов, </a:t>
            </a:r>
            <a:r>
              <a:rPr lang="ru-RU" sz="2400" dirty="0" err="1" smtClean="0"/>
              <a:t>содан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кейін</a:t>
            </a:r>
            <a:r>
              <a:rPr lang="ru-RU" sz="2400" dirty="0" smtClean="0"/>
              <a:t> осы </a:t>
            </a:r>
            <a:r>
              <a:rPr lang="ru-RU" sz="2400" dirty="0" err="1" smtClean="0"/>
              <a:t>уақытқа</a:t>
            </a:r>
            <a:r>
              <a:rPr lang="ru-RU" sz="2400" dirty="0" smtClean="0"/>
              <a:t> </a:t>
            </a:r>
            <a:r>
              <a:rPr lang="ru-RU" sz="2400" dirty="0" err="1" smtClean="0"/>
              <a:t>дейін</a:t>
            </a:r>
            <a:r>
              <a:rPr lang="ru-RU" sz="2400" dirty="0" smtClean="0"/>
              <a:t> РМҒА Фармакология ҒЗИ ММ. 1975-1980 </a:t>
            </a:r>
            <a:r>
              <a:rPr lang="ru-RU" sz="2400" dirty="0" err="1" smtClean="0"/>
              <a:t>жылдардағы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фармакогенетика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зертханасының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жұмысының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негізгі</a:t>
            </a:r>
            <a:r>
              <a:rPr lang="ru-RU" sz="2400" dirty="0" smtClean="0"/>
              <a:t> </a:t>
            </a:r>
            <a:r>
              <a:rPr lang="ru-RU" sz="2400" dirty="0" err="1" smtClean="0"/>
              <a:t>нәтижесі</a:t>
            </a:r>
            <a:r>
              <a:rPr lang="ru-RU" sz="2400" dirty="0" smtClean="0"/>
              <a:t> </a:t>
            </a:r>
            <a:r>
              <a:rPr lang="ru-RU" sz="2400" dirty="0" err="1" smtClean="0"/>
              <a:t>феназепам</a:t>
            </a:r>
            <a:r>
              <a:rPr lang="ru-RU" sz="2400" dirty="0" smtClean="0"/>
              <a:t> мен </a:t>
            </a:r>
            <a:r>
              <a:rPr lang="ru-RU" sz="2400" dirty="0" err="1" smtClean="0"/>
              <a:t>сиднокарбаға</a:t>
            </a:r>
            <a:r>
              <a:rPr lang="ru-RU" sz="2400" dirty="0" smtClean="0"/>
              <a:t> </a:t>
            </a:r>
            <a:r>
              <a:rPr lang="ru-RU" sz="2400" dirty="0" err="1" smtClean="0"/>
              <a:t>жеке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реакциялар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заңдылықтары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туралы</a:t>
            </a:r>
            <a:r>
              <a:rPr lang="ru-RU" sz="2400" dirty="0" smtClean="0"/>
              <a:t> </a:t>
            </a:r>
            <a:r>
              <a:rPr lang="ru-RU" sz="2400" dirty="0" err="1" smtClean="0"/>
              <a:t>ғылыми</a:t>
            </a:r>
            <a:r>
              <a:rPr lang="ru-RU" sz="2400" dirty="0" smtClean="0"/>
              <a:t> </a:t>
            </a:r>
            <a:r>
              <a:rPr lang="ru-RU" sz="2400" dirty="0" err="1" smtClean="0"/>
              <a:t>ережені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тұжырымдау</a:t>
            </a:r>
            <a:r>
              <a:rPr lang="ru-RU" sz="2400" dirty="0" smtClean="0"/>
              <a:t> ,</a:t>
            </a:r>
            <a:r>
              <a:rPr lang="ru-RU" sz="2400" dirty="0" err="1" smtClean="0"/>
              <a:t>клиникалық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сынақтардан</a:t>
            </a:r>
            <a:r>
              <a:rPr lang="ru-RU" sz="2400" dirty="0" smtClean="0"/>
              <a:t> </a:t>
            </a:r>
            <a:r>
              <a:rPr lang="ru-RU" sz="2400" dirty="0" err="1" smtClean="0"/>
              <a:t>сәтті</a:t>
            </a:r>
            <a:r>
              <a:rPr lang="ru-RU" sz="2400" dirty="0" smtClean="0"/>
              <a:t> </a:t>
            </a:r>
            <a:r>
              <a:rPr lang="ru-RU" sz="2400" dirty="0" err="1" smtClean="0"/>
              <a:t>өткен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dirty="0" err="1" smtClean="0"/>
              <a:t>клиникалық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практикада</a:t>
            </a:r>
            <a:r>
              <a:rPr lang="ru-RU" sz="2400" dirty="0" smtClean="0"/>
              <a:t> </a:t>
            </a:r>
            <a:r>
              <a:rPr lang="ru-RU" sz="2400" dirty="0" err="1" smtClean="0"/>
              <a:t>қолданылатын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Афобазол</a:t>
            </a:r>
            <a:r>
              <a:rPr lang="ru-RU" sz="2400" dirty="0" smtClean="0"/>
              <a:t> </a:t>
            </a:r>
            <a:r>
              <a:rPr lang="ru-RU" sz="2400" dirty="0" err="1" smtClean="0"/>
              <a:t>дәрілерін</a:t>
            </a:r>
            <a:r>
              <a:rPr lang="ru-RU" sz="2400" dirty="0" smtClean="0"/>
              <a:t> </a:t>
            </a:r>
            <a:r>
              <a:rPr lang="ru-RU" sz="2400" dirty="0" err="1" smtClean="0"/>
              <a:t>құру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 . </a:t>
            </a:r>
            <a:r>
              <a:rPr lang="ru-RU" sz="2400" dirty="0" err="1" smtClean="0"/>
              <a:t>Зертхананың</a:t>
            </a:r>
            <a:r>
              <a:rPr lang="ru-RU" sz="2400" dirty="0" smtClean="0"/>
              <a:t> </a:t>
            </a:r>
            <a:r>
              <a:rPr lang="ru-RU" sz="2400" dirty="0" err="1" smtClean="0"/>
              <a:t>тағы</a:t>
            </a:r>
            <a:r>
              <a:rPr lang="ru-RU" sz="2400" dirty="0" smtClean="0"/>
              <a:t> </a:t>
            </a:r>
            <a:r>
              <a:rPr lang="ru-RU" sz="2400" dirty="0" err="1" smtClean="0"/>
              <a:t>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маңызды</a:t>
            </a:r>
            <a:r>
              <a:rPr lang="ru-RU" sz="2400" dirty="0" smtClean="0"/>
              <a:t> </a:t>
            </a:r>
            <a:r>
              <a:rPr lang="ru-RU" sz="2400" dirty="0" err="1" smtClean="0"/>
              <a:t>мәселесі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мутагенезді</a:t>
            </a:r>
            <a:r>
              <a:rPr lang="ru-RU" sz="2400" dirty="0" smtClean="0"/>
              <a:t> </a:t>
            </a:r>
            <a:r>
              <a:rPr lang="ru-RU" sz="2400" dirty="0" err="1" smtClean="0"/>
              <a:t>зерттеу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. </a:t>
            </a:r>
            <a:r>
              <a:rPr lang="ru-RU" sz="2400" dirty="0" err="1" smtClean="0"/>
              <a:t>Мутагендікке</a:t>
            </a:r>
            <a:r>
              <a:rPr lang="ru-RU" sz="2400" dirty="0" smtClean="0"/>
              <a:t> </a:t>
            </a:r>
            <a:r>
              <a:rPr lang="ru-RU" sz="2400" dirty="0" err="1" smtClean="0"/>
              <a:t>арналған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жаңадан</a:t>
            </a:r>
            <a:r>
              <a:rPr lang="ru-RU" sz="2400" dirty="0" smtClean="0"/>
              <a:t> </a:t>
            </a:r>
            <a:r>
              <a:rPr lang="ru-RU" sz="2400" dirty="0" err="1" smtClean="0"/>
              <a:t>әзірленген</a:t>
            </a:r>
            <a:r>
              <a:rPr lang="ru-RU" sz="2400" dirty="0" smtClean="0"/>
              <a:t> 50-ден </a:t>
            </a:r>
            <a:r>
              <a:rPr lang="ru-RU" sz="2400" dirty="0" err="1" smtClean="0"/>
              <a:t>астам</a:t>
            </a:r>
            <a:r>
              <a:rPr lang="ru-RU" sz="2400" dirty="0" smtClean="0"/>
              <a:t> </a:t>
            </a:r>
            <a:r>
              <a:rPr lang="ru-RU" sz="2400" dirty="0" err="1" smtClean="0"/>
              <a:t>дәріні</a:t>
            </a:r>
            <a:r>
              <a:rPr lang="ru-RU" sz="2400" dirty="0" smtClean="0"/>
              <a:t> скрининг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 </a:t>
            </a:r>
            <a:r>
              <a:rPr lang="ru-RU" sz="2400" dirty="0" err="1" smtClean="0"/>
              <a:t>үлкен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көлемі</a:t>
            </a:r>
            <a:r>
              <a:rPr lang="ru-RU" sz="2400" dirty="0" smtClean="0"/>
              <a:t> </a:t>
            </a:r>
            <a:r>
              <a:rPr lang="ru-RU" sz="2400" dirty="0" err="1" smtClean="0"/>
              <a:t>жүргізілді</a:t>
            </a:r>
            <a:r>
              <a:rPr lang="ru-RU" sz="2400" dirty="0" smtClean="0"/>
              <a:t>. </a:t>
            </a:r>
            <a:r>
              <a:rPr lang="ru-RU" sz="2400" dirty="0" err="1" smtClean="0"/>
              <a:t>Маңызды</a:t>
            </a:r>
            <a:r>
              <a:rPr lang="ru-RU" sz="2400" dirty="0" smtClean="0"/>
              <a:t> </a:t>
            </a:r>
            <a:r>
              <a:rPr lang="ru-RU" sz="2400" dirty="0" err="1" smtClean="0"/>
              <a:t>оқиға</a:t>
            </a:r>
            <a:r>
              <a:rPr lang="ru-RU" sz="2400" dirty="0" smtClean="0"/>
              <a:t> </a:t>
            </a:r>
            <a:r>
              <a:rPr lang="ru-RU" sz="2400" dirty="0" err="1" smtClean="0"/>
              <a:t>сүтқоректілерде</a:t>
            </a:r>
            <a:r>
              <a:rPr lang="ru-RU" sz="2400" dirty="0" smtClean="0"/>
              <a:t> </a:t>
            </a:r>
            <a:r>
              <a:rPr lang="ru-RU" sz="2400" dirty="0" err="1" smtClean="0"/>
              <a:t>эмоционалды</a:t>
            </a:r>
            <a:r>
              <a:rPr lang="ru-RU" sz="2400" dirty="0" smtClean="0"/>
              <a:t> </a:t>
            </a:r>
            <a:r>
              <a:rPr lang="ru-RU" sz="2400" dirty="0" err="1" smtClean="0"/>
              <a:t>күйзеліс</a:t>
            </a:r>
            <a:r>
              <a:rPr lang="ru-RU" sz="2400" dirty="0" smtClean="0"/>
              <a:t> </a:t>
            </a:r>
            <a:r>
              <a:rPr lang="ru-RU" sz="2400" dirty="0" err="1" smtClean="0"/>
              <a:t>кезінде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хромосомалық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зақымданудың</a:t>
            </a:r>
            <a:r>
              <a:rPr lang="ru-RU" sz="2400" dirty="0" smtClean="0"/>
              <a:t> </a:t>
            </a:r>
            <a:r>
              <a:rPr lang="ru-RU" sz="2400" dirty="0" err="1" smtClean="0"/>
              <a:t>индукциясының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дәлелі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615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46</TotalTime>
  <Words>1268</Words>
  <Application>Microsoft Office PowerPoint</Application>
  <PresentationFormat>Произвольный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Damask</vt:lpstr>
      <vt:lpstr>Фармакогенетика даму тарихы</vt:lpstr>
      <vt:lpstr>Кіріспе</vt:lpstr>
      <vt:lpstr>I кезең - фармакогенетикалық құбылыстардың жинақталуы (1932-1960 жылдардың басы);</vt:lpstr>
      <vt:lpstr>Презентация PowerPoint</vt:lpstr>
      <vt:lpstr>II кезең-фармакогенетиканың іргелі ғылым ретінде қалыптасуы (1960-1990 жылдардың басы);</vt:lpstr>
      <vt:lpstr>Презентация PowerPoint</vt:lpstr>
      <vt:lpstr>III кезең - фармакогенетиканың қолданбалы клиникалық ғылым ретінде қалыптасуы, фармакогенетикадан фармакогеномикаға көшу (2000 жылдардың басы).</vt:lpstr>
      <vt:lpstr>Фармакогенетика Кеңес Одағында дамуы</vt:lpstr>
      <vt:lpstr>Презентация PowerPoint</vt:lpstr>
      <vt:lpstr>Презентация PowerPoint</vt:lpstr>
      <vt:lpstr>Презентация PowerPoint</vt:lpstr>
      <vt:lpstr>Қорытынды</vt:lpstr>
      <vt:lpstr>Пайдаланылған әдебиеттер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Фармакогенетика даму тарихы</dc:title>
  <dc:creator>10-11-2019</dc:creator>
  <cp:lastModifiedBy>Comp</cp:lastModifiedBy>
  <cp:revision>7</cp:revision>
  <dcterms:created xsi:type="dcterms:W3CDTF">2020-10-16T03:37:03Z</dcterms:created>
  <dcterms:modified xsi:type="dcterms:W3CDTF">2021-09-05T17:42:42Z</dcterms:modified>
</cp:coreProperties>
</file>